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1"/>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66" r:id="rId21"/>
    <p:sldId id="277" r:id="rId22"/>
    <p:sldId id="278" r:id="rId23"/>
    <p:sldId id="279" r:id="rId24"/>
    <p:sldId id="280" r:id="rId25"/>
    <p:sldId id="281" r:id="rId26"/>
    <p:sldId id="282" r:id="rId27"/>
    <p:sldId id="283" r:id="rId28"/>
    <p:sldId id="284" r:id="rId29"/>
    <p:sldId id="285" r:id="rId30"/>
    <p:sldId id="303"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298" r:id="rId46"/>
    <p:sldId id="301" r:id="rId47"/>
    <p:sldId id="302" r:id="rId48"/>
    <p:sldId id="304" r:id="rId49"/>
    <p:sldId id="305" r:id="rId50"/>
    <p:sldId id="306" r:id="rId51"/>
    <p:sldId id="307" r:id="rId52"/>
    <p:sldId id="309" r:id="rId53"/>
    <p:sldId id="308" r:id="rId54"/>
    <p:sldId id="310" r:id="rId55"/>
    <p:sldId id="311" r:id="rId56"/>
    <p:sldId id="312" r:id="rId57"/>
    <p:sldId id="313" r:id="rId58"/>
    <p:sldId id="314" r:id="rId59"/>
    <p:sldId id="315" r:id="rId60"/>
    <p:sldId id="317" r:id="rId61"/>
    <p:sldId id="318" r:id="rId62"/>
    <p:sldId id="319" r:id="rId63"/>
    <p:sldId id="320" r:id="rId64"/>
    <p:sldId id="321" r:id="rId65"/>
    <p:sldId id="323" r:id="rId66"/>
    <p:sldId id="324" r:id="rId67"/>
    <p:sldId id="322" r:id="rId68"/>
    <p:sldId id="325" r:id="rId69"/>
    <p:sldId id="326" r:id="rId70"/>
    <p:sldId id="327" r:id="rId71"/>
    <p:sldId id="328" r:id="rId72"/>
    <p:sldId id="329" r:id="rId73"/>
    <p:sldId id="330" r:id="rId74"/>
    <p:sldId id="331" r:id="rId75"/>
    <p:sldId id="346" r:id="rId76"/>
    <p:sldId id="347" r:id="rId77"/>
    <p:sldId id="333" r:id="rId78"/>
    <p:sldId id="334" r:id="rId79"/>
    <p:sldId id="335" r:id="rId80"/>
    <p:sldId id="336" r:id="rId81"/>
    <p:sldId id="337" r:id="rId82"/>
    <p:sldId id="338" r:id="rId83"/>
    <p:sldId id="340" r:id="rId84"/>
    <p:sldId id="343" r:id="rId85"/>
    <p:sldId id="344" r:id="rId86"/>
    <p:sldId id="345" r:id="rId87"/>
    <p:sldId id="341" r:id="rId88"/>
    <p:sldId id="342" r:id="rId89"/>
    <p:sldId id="349" r:id="rId90"/>
    <p:sldId id="350" r:id="rId91"/>
    <p:sldId id="353" r:id="rId92"/>
    <p:sldId id="351" r:id="rId93"/>
    <p:sldId id="354" r:id="rId94"/>
    <p:sldId id="356" r:id="rId95"/>
    <p:sldId id="355" r:id="rId96"/>
    <p:sldId id="357" r:id="rId97"/>
    <p:sldId id="368" r:id="rId98"/>
    <p:sldId id="359" r:id="rId99"/>
    <p:sldId id="352" r:id="rId100"/>
    <p:sldId id="358" r:id="rId101"/>
    <p:sldId id="361" r:id="rId102"/>
    <p:sldId id="360" r:id="rId103"/>
    <p:sldId id="362" r:id="rId104"/>
    <p:sldId id="363" r:id="rId105"/>
    <p:sldId id="364" r:id="rId106"/>
    <p:sldId id="365" r:id="rId107"/>
    <p:sldId id="366" r:id="rId108"/>
    <p:sldId id="367" r:id="rId109"/>
    <p:sldId id="371" r:id="rId110"/>
    <p:sldId id="369" r:id="rId111"/>
    <p:sldId id="372" r:id="rId112"/>
    <p:sldId id="373" r:id="rId113"/>
    <p:sldId id="370" r:id="rId114"/>
    <p:sldId id="376" r:id="rId115"/>
    <p:sldId id="374" r:id="rId116"/>
    <p:sldId id="377" r:id="rId117"/>
    <p:sldId id="375" r:id="rId118"/>
    <p:sldId id="378" r:id="rId119"/>
    <p:sldId id="379" r:id="rId120"/>
    <p:sldId id="380" r:id="rId121"/>
    <p:sldId id="381" r:id="rId122"/>
    <p:sldId id="383" r:id="rId123"/>
    <p:sldId id="384" r:id="rId124"/>
    <p:sldId id="385" r:id="rId125"/>
    <p:sldId id="382"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11" r:id="rId149"/>
    <p:sldId id="408" r:id="rId150"/>
    <p:sldId id="410" r:id="rId151"/>
    <p:sldId id="409" r:id="rId152"/>
    <p:sldId id="413" r:id="rId153"/>
    <p:sldId id="415" r:id="rId154"/>
    <p:sldId id="414" r:id="rId155"/>
    <p:sldId id="416" r:id="rId156"/>
    <p:sldId id="417" r:id="rId157"/>
    <p:sldId id="418" r:id="rId158"/>
    <p:sldId id="419" r:id="rId159"/>
    <p:sldId id="420" r:id="rId160"/>
    <p:sldId id="421" r:id="rId161"/>
    <p:sldId id="422" r:id="rId162"/>
    <p:sldId id="430" r:id="rId163"/>
    <p:sldId id="423" r:id="rId164"/>
    <p:sldId id="424" r:id="rId165"/>
    <p:sldId id="425" r:id="rId166"/>
    <p:sldId id="426" r:id="rId167"/>
    <p:sldId id="427" r:id="rId168"/>
    <p:sldId id="428" r:id="rId169"/>
    <p:sldId id="429" r:id="rId1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anda ambulker" initials="sa" lastIdx="1" clrIdx="0">
    <p:extLst>
      <p:ext uri="{19B8F6BF-5375-455C-9EA6-DF929625EA0E}">
        <p15:presenceInfo xmlns:p15="http://schemas.microsoft.com/office/powerpoint/2012/main" userId="33beece13f9f1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CD013-A36F-4C49-8D79-12020AEF5A64}" type="datetimeFigureOut">
              <a:rPr lang="en-IN" smtClean="0"/>
              <a:t>10-11-2023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2AB5E-6A04-411E-AFB9-B3B939E68780}" type="slidenum">
              <a:rPr lang="en-IN" smtClean="0"/>
              <a:t>‹#›</a:t>
            </a:fld>
            <a:endParaRPr lang="en-IN"/>
          </a:p>
        </p:txBody>
      </p:sp>
    </p:spTree>
    <p:extLst>
      <p:ext uri="{BB962C8B-B14F-4D97-AF65-F5344CB8AC3E}">
        <p14:creationId xmlns:p14="http://schemas.microsoft.com/office/powerpoint/2010/main" val="346520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62AB5E-6A04-411E-AFB9-B3B939E68780}" type="slidenum">
              <a:rPr lang="en-IN" smtClean="0"/>
              <a:t>67</a:t>
            </a:fld>
            <a:endParaRPr lang="en-IN"/>
          </a:p>
        </p:txBody>
      </p:sp>
    </p:spTree>
    <p:extLst>
      <p:ext uri="{BB962C8B-B14F-4D97-AF65-F5344CB8AC3E}">
        <p14:creationId xmlns:p14="http://schemas.microsoft.com/office/powerpoint/2010/main" val="15224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62AB5E-6A04-411E-AFB9-B3B939E68780}" type="slidenum">
              <a:rPr lang="en-IN" smtClean="0"/>
              <a:t>84</a:t>
            </a:fld>
            <a:endParaRPr lang="en-IN"/>
          </a:p>
        </p:txBody>
      </p:sp>
    </p:spTree>
    <p:extLst>
      <p:ext uri="{BB962C8B-B14F-4D97-AF65-F5344CB8AC3E}">
        <p14:creationId xmlns:p14="http://schemas.microsoft.com/office/powerpoint/2010/main" val="92549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62AB5E-6A04-411E-AFB9-B3B939E68780}" type="slidenum">
              <a:rPr lang="en-IN" smtClean="0"/>
              <a:t>85</a:t>
            </a:fld>
            <a:endParaRPr lang="en-IN"/>
          </a:p>
        </p:txBody>
      </p:sp>
    </p:spTree>
    <p:extLst>
      <p:ext uri="{BB962C8B-B14F-4D97-AF65-F5344CB8AC3E}">
        <p14:creationId xmlns:p14="http://schemas.microsoft.com/office/powerpoint/2010/main" val="248148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62AB5E-6A04-411E-AFB9-B3B939E68780}" type="slidenum">
              <a:rPr lang="en-IN" smtClean="0"/>
              <a:t>86</a:t>
            </a:fld>
            <a:endParaRPr lang="en-IN"/>
          </a:p>
        </p:txBody>
      </p:sp>
    </p:spTree>
    <p:extLst>
      <p:ext uri="{BB962C8B-B14F-4D97-AF65-F5344CB8AC3E}">
        <p14:creationId xmlns:p14="http://schemas.microsoft.com/office/powerpoint/2010/main" val="34817384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E1BF40-AC16-4652-AF32-E2AFB098FC9F}" type="datetimeFigureOut">
              <a:rPr lang="en-IN" smtClean="0"/>
              <a:t>10-11-2023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E6E77EF-2EB1-4333-AF56-A712D4B4A611}" type="slidenum">
              <a:rPr lang="en-IN" smtClean="0"/>
              <a:t>‹#›</a:t>
            </a:fld>
            <a:endParaRPr lang="en-IN"/>
          </a:p>
        </p:txBody>
      </p:sp>
    </p:spTree>
    <p:extLst>
      <p:ext uri="{BB962C8B-B14F-4D97-AF65-F5344CB8AC3E}">
        <p14:creationId xmlns:p14="http://schemas.microsoft.com/office/powerpoint/2010/main" val="253698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1BF40-AC16-4652-AF32-E2AFB098FC9F}" type="datetimeFigureOut">
              <a:rPr lang="en-IN" smtClean="0"/>
              <a:t>10-11-2023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5521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1BF40-AC16-4652-AF32-E2AFB098FC9F}" type="datetimeFigureOut">
              <a:rPr lang="en-IN" smtClean="0"/>
              <a:t>10-11-2023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149100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1BF40-AC16-4652-AF32-E2AFB098FC9F}" type="datetimeFigureOut">
              <a:rPr lang="en-IN" smtClean="0"/>
              <a:t>10-11-2023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214413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7E1BF40-AC16-4652-AF32-E2AFB098FC9F}" type="datetimeFigureOut">
              <a:rPr lang="en-IN" smtClean="0"/>
              <a:t>10-11-2023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E6E77EF-2EB1-4333-AF56-A712D4B4A611}" type="slidenum">
              <a:rPr lang="en-IN" smtClean="0"/>
              <a:t>‹#›</a:t>
            </a:fld>
            <a:endParaRPr lang="en-IN"/>
          </a:p>
        </p:txBody>
      </p:sp>
    </p:spTree>
    <p:extLst>
      <p:ext uri="{BB962C8B-B14F-4D97-AF65-F5344CB8AC3E}">
        <p14:creationId xmlns:p14="http://schemas.microsoft.com/office/powerpoint/2010/main" val="240981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E1BF40-AC16-4652-AF32-E2AFB098FC9F}" type="datetimeFigureOut">
              <a:rPr lang="en-IN" smtClean="0"/>
              <a:t>10-11-2023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3828951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E1BF40-AC16-4652-AF32-E2AFB098FC9F}" type="datetimeFigureOut">
              <a:rPr lang="en-IN" smtClean="0"/>
              <a:t>10-11-2023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372364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E1BF40-AC16-4652-AF32-E2AFB098FC9F}" type="datetimeFigureOut">
              <a:rPr lang="en-IN" smtClean="0"/>
              <a:t>10-11-2023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350817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1BF40-AC16-4652-AF32-E2AFB098FC9F}" type="datetimeFigureOut">
              <a:rPr lang="en-IN" smtClean="0"/>
              <a:t>10-11-2023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65236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E1BF40-AC16-4652-AF32-E2AFB098FC9F}" type="datetimeFigureOut">
              <a:rPr lang="en-IN" smtClean="0"/>
              <a:t>10-11-2023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139013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E1BF40-AC16-4652-AF32-E2AFB098FC9F}" type="datetimeFigureOut">
              <a:rPr lang="en-IN" smtClean="0"/>
              <a:t>10-11-2023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E6E77EF-2EB1-4333-AF56-A712D4B4A611}" type="slidenum">
              <a:rPr lang="en-IN" smtClean="0"/>
              <a:t>‹#›</a:t>
            </a:fld>
            <a:endParaRPr lang="en-IN"/>
          </a:p>
        </p:txBody>
      </p:sp>
    </p:spTree>
    <p:extLst>
      <p:ext uri="{BB962C8B-B14F-4D97-AF65-F5344CB8AC3E}">
        <p14:creationId xmlns:p14="http://schemas.microsoft.com/office/powerpoint/2010/main" val="35501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E1BF40-AC16-4652-AF32-E2AFB098FC9F}" type="datetimeFigureOut">
              <a:rPr lang="en-IN" smtClean="0"/>
              <a:t>10-11-2023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E6E77EF-2EB1-4333-AF56-A712D4B4A611}" type="slidenum">
              <a:rPr lang="en-IN" smtClean="0"/>
              <a:t>‹#›</a:t>
            </a:fld>
            <a:endParaRPr lang="en-IN"/>
          </a:p>
        </p:txBody>
      </p:sp>
    </p:spTree>
    <p:extLst>
      <p:ext uri="{BB962C8B-B14F-4D97-AF65-F5344CB8AC3E}">
        <p14:creationId xmlns:p14="http://schemas.microsoft.com/office/powerpoint/2010/main" val="7828831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172F-A363-EC90-CE42-2A43EA7AA745}"/>
              </a:ext>
            </a:extLst>
          </p:cNvPr>
          <p:cNvSpPr>
            <a:spLocks noGrp="1"/>
          </p:cNvSpPr>
          <p:nvPr>
            <p:ph type="ctrTitle"/>
          </p:nvPr>
        </p:nvSpPr>
        <p:spPr/>
        <p:txBody>
          <a:bodyPr/>
          <a:lstStyle/>
          <a:p>
            <a:r>
              <a:rPr lang="en-US" dirty="0"/>
              <a:t>Sensors for IoT</a:t>
            </a:r>
            <a:endParaRPr lang="en-IN" dirty="0"/>
          </a:p>
        </p:txBody>
      </p:sp>
      <p:sp>
        <p:nvSpPr>
          <p:cNvPr id="3" name="Subtitle 2">
            <a:extLst>
              <a:ext uri="{FF2B5EF4-FFF2-40B4-BE49-F238E27FC236}">
                <a16:creationId xmlns:a16="http://schemas.microsoft.com/office/drawing/2014/main" id="{2E562E63-DF2B-68BA-36F8-66A7A12C353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896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Gauss’ law. </a:t>
            </a:r>
          </a:p>
          <a:p>
            <a:pPr algn="just"/>
            <a:r>
              <a:rPr lang="en-US" sz="2800" dirty="0">
                <a:latin typeface="Cambria" panose="02040503050406030204" pitchFamily="18" charset="0"/>
                <a:ea typeface="Cambria" panose="02040503050406030204" pitchFamily="18" charset="0"/>
              </a:rPr>
              <a:t>It states that the force acting on a test charge is inversely proportional to a squared distance from the charge</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electric field outside any spherically symmetrical distribution of charge, Fig. 4.1b, is directed radially and has magnitude</a:t>
            </a:r>
            <a:endParaRPr lang="en-US" sz="32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C07F12F-B280-A758-2582-2DF5670EA3C5}"/>
              </a:ext>
            </a:extLst>
          </p:cNvPr>
          <p:cNvPicPr>
            <a:picLocks noChangeAspect="1"/>
          </p:cNvPicPr>
          <p:nvPr/>
        </p:nvPicPr>
        <p:blipFill>
          <a:blip r:embed="rId2"/>
          <a:stretch>
            <a:fillRect/>
          </a:stretch>
        </p:blipFill>
        <p:spPr>
          <a:xfrm>
            <a:off x="4387214" y="2780259"/>
            <a:ext cx="2511425" cy="1024661"/>
          </a:xfrm>
          <a:prstGeom prst="rect">
            <a:avLst/>
          </a:prstGeom>
        </p:spPr>
      </p:pic>
      <p:pic>
        <p:nvPicPr>
          <p:cNvPr id="7" name="Picture 6">
            <a:extLst>
              <a:ext uri="{FF2B5EF4-FFF2-40B4-BE49-F238E27FC236}">
                <a16:creationId xmlns:a16="http://schemas.microsoft.com/office/drawing/2014/main" id="{DAA29AA2-FFB9-2438-30FC-6F920CF9A327}"/>
              </a:ext>
            </a:extLst>
          </p:cNvPr>
          <p:cNvPicPr>
            <a:picLocks noChangeAspect="1"/>
          </p:cNvPicPr>
          <p:nvPr/>
        </p:nvPicPr>
        <p:blipFill>
          <a:blip r:embed="rId3"/>
          <a:stretch>
            <a:fillRect/>
          </a:stretch>
        </p:blipFill>
        <p:spPr>
          <a:xfrm>
            <a:off x="4472939" y="5130877"/>
            <a:ext cx="2511425" cy="1342313"/>
          </a:xfrm>
          <a:prstGeom prst="rect">
            <a:avLst/>
          </a:prstGeom>
        </p:spPr>
      </p:pic>
    </p:spTree>
    <p:extLst>
      <p:ext uri="{BB962C8B-B14F-4D97-AF65-F5344CB8AC3E}">
        <p14:creationId xmlns:p14="http://schemas.microsoft.com/office/powerpoint/2010/main" val="112398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dirty="0"/>
              <a:t>, Bellow is intended for conversion of pressure into a linear displacement which can be measured by an appropriate sensor. </a:t>
            </a:r>
          </a:p>
          <a:p>
            <a:pPr marL="0" indent="0" algn="just">
              <a:buNone/>
            </a:pPr>
            <a:r>
              <a:rPr lang="en-US" sz="2400" dirty="0"/>
              <a:t>Thus, bellows performs the first step in the complex conversion of pressure into electrical signal. </a:t>
            </a:r>
          </a:p>
          <a:p>
            <a:pPr marL="0" indent="0" algn="just">
              <a:buNone/>
            </a:pPr>
            <a:r>
              <a:rPr lang="en-US" sz="2400" dirty="0"/>
              <a:t>The bellows is characterized by a relatively large surface area and, therefore, by a large displacement at low pressures. </a:t>
            </a:r>
          </a:p>
          <a:p>
            <a:pPr marL="0" indent="0" algn="just">
              <a:buNone/>
            </a:pPr>
            <a:r>
              <a:rPr lang="en-US" sz="2400" dirty="0"/>
              <a:t>The stiffness of seamless metallic bellows is proportional to the Young’s modulus of the material and inversely proportional to the outside diameter and to the number of convolutions of the bellows. </a:t>
            </a:r>
          </a:p>
        </p:txBody>
      </p:sp>
    </p:spTree>
    <p:extLst>
      <p:ext uri="{BB962C8B-B14F-4D97-AF65-F5344CB8AC3E}">
        <p14:creationId xmlns:p14="http://schemas.microsoft.com/office/powerpoint/2010/main" val="12792356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132080" y="589280"/>
            <a:ext cx="11785600" cy="6110032"/>
          </a:xfrm>
        </p:spPr>
        <p:txBody>
          <a:bodyPr>
            <a:normAutofit/>
          </a:bodyPr>
          <a:lstStyle/>
          <a:p>
            <a:pPr marL="0" indent="0" algn="just">
              <a:buNone/>
            </a:pPr>
            <a:r>
              <a:rPr lang="en-US" sz="2400" dirty="0">
                <a:latin typeface="Cambria" panose="02040503050406030204" pitchFamily="18" charset="0"/>
                <a:ea typeface="Cambria" panose="02040503050406030204" pitchFamily="18" charset="0"/>
              </a:rPr>
              <a:t>A popular example of pressure conversion into a linear deflection is a diaphragm in an aneroid(non liquid) barometer.</a:t>
            </a:r>
          </a:p>
          <a:p>
            <a:pPr marL="0" indent="0" algn="just">
              <a:buNone/>
            </a:pPr>
            <a:r>
              <a:rPr lang="en-US" sz="2400" dirty="0">
                <a:latin typeface="Cambria" panose="02040503050406030204" pitchFamily="18" charset="0"/>
                <a:ea typeface="Cambria" panose="02040503050406030204" pitchFamily="18" charset="0"/>
              </a:rPr>
              <a:t>A deflecting device always forms at least one wall of a pressure chamber.</a:t>
            </a:r>
          </a:p>
          <a:p>
            <a:pPr marL="0" indent="0" algn="just">
              <a:buNone/>
            </a:pPr>
            <a:r>
              <a:rPr lang="en-US" sz="2400" dirty="0">
                <a:latin typeface="Cambria" panose="02040503050406030204" pitchFamily="18" charset="0"/>
                <a:ea typeface="Cambria" panose="02040503050406030204" pitchFamily="18" charset="0"/>
              </a:rPr>
              <a:t> It is coupled to a strain sensor (for instance, a strain that converts deflection into electrical signals using piezoresistivity. </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0365308-EABB-851D-585F-8E78B02FFB9F}"/>
              </a:ext>
            </a:extLst>
          </p:cNvPr>
          <p:cNvPicPr>
            <a:picLocks noChangeAspect="1"/>
          </p:cNvPicPr>
          <p:nvPr/>
        </p:nvPicPr>
        <p:blipFill>
          <a:blip r:embed="rId2"/>
          <a:stretch>
            <a:fillRect/>
          </a:stretch>
        </p:blipFill>
        <p:spPr>
          <a:xfrm>
            <a:off x="4361497" y="2634932"/>
            <a:ext cx="5114925" cy="3762375"/>
          </a:xfrm>
          <a:prstGeom prst="rect">
            <a:avLst/>
          </a:prstGeom>
        </p:spPr>
      </p:pic>
    </p:spTree>
    <p:extLst>
      <p:ext uri="{BB962C8B-B14F-4D97-AF65-F5344CB8AC3E}">
        <p14:creationId xmlns:p14="http://schemas.microsoft.com/office/powerpoint/2010/main" val="22071560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Thin plate (a) and membrane (b) under pressure p</a:t>
            </a: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1FD30C1-07B6-1827-C3DF-8F2631592C81}"/>
              </a:ext>
            </a:extLst>
          </p:cNvPr>
          <p:cNvPicPr>
            <a:picLocks noChangeAspect="1"/>
          </p:cNvPicPr>
          <p:nvPr/>
        </p:nvPicPr>
        <p:blipFill>
          <a:blip r:embed="rId2"/>
          <a:stretch>
            <a:fillRect/>
          </a:stretch>
        </p:blipFill>
        <p:spPr>
          <a:xfrm>
            <a:off x="1249680" y="1361440"/>
            <a:ext cx="8105776" cy="5093822"/>
          </a:xfrm>
          <a:prstGeom prst="rect">
            <a:avLst/>
          </a:prstGeom>
        </p:spPr>
      </p:pic>
    </p:spTree>
    <p:extLst>
      <p:ext uri="{BB962C8B-B14F-4D97-AF65-F5344CB8AC3E}">
        <p14:creationId xmlns:p14="http://schemas.microsoft.com/office/powerpoint/2010/main" val="1638063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Nowadays, a great majority of pressure sensors are fabricated with silicon membranes by using the MEMS technologies.</a:t>
            </a:r>
          </a:p>
          <a:p>
            <a:pPr algn="just"/>
            <a:endParaRPr lang="en-US" sz="2400" b="1"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A membrane is a thin diaphragm under radial tension S, which is measured in N/m.</a:t>
            </a:r>
          </a:p>
          <a:p>
            <a:pPr algn="just"/>
            <a:endParaRPr lang="en-US" sz="2400" b="1"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When pressure is applied to one side of the membrane, it shapes spherically, like a soap bubble. At low pressure, p, differences across the membrane, the center deflection </a:t>
            </a:r>
            <a:r>
              <a:rPr lang="en-US" sz="2400" dirty="0" err="1">
                <a:latin typeface="Cambria" panose="02040503050406030204" pitchFamily="18" charset="0"/>
                <a:ea typeface="Cambria" panose="02040503050406030204" pitchFamily="18" charset="0"/>
              </a:rPr>
              <a:t>z</a:t>
            </a:r>
            <a:r>
              <a:rPr lang="en-US" sz="2400" baseline="-25000" dirty="0" err="1">
                <a:latin typeface="Cambria" panose="02040503050406030204" pitchFamily="18" charset="0"/>
                <a:ea typeface="Cambria" panose="02040503050406030204" pitchFamily="18" charset="0"/>
              </a:rPr>
              <a:t>max</a:t>
            </a:r>
            <a:r>
              <a:rPr lang="en-US" sz="2400" dirty="0">
                <a:latin typeface="Cambria" panose="02040503050406030204" pitchFamily="18" charset="0"/>
                <a:ea typeface="Cambria" panose="02040503050406030204" pitchFamily="18" charset="0"/>
              </a:rPr>
              <a:t>, and the stress </a:t>
            </a:r>
            <a:r>
              <a:rPr lang="en-US" sz="2400" dirty="0" err="1">
                <a:latin typeface="Cambria" panose="02040503050406030204" pitchFamily="18" charset="0"/>
                <a:ea typeface="Cambria" panose="02040503050406030204" pitchFamily="18" charset="0"/>
              </a:rPr>
              <a:t>σ</a:t>
            </a:r>
            <a:r>
              <a:rPr lang="en-US" sz="2400" baseline="-25000" dirty="0" err="1">
                <a:latin typeface="Cambria" panose="02040503050406030204" pitchFamily="18" charset="0"/>
                <a:ea typeface="Cambria" panose="02040503050406030204" pitchFamily="18" charset="0"/>
              </a:rPr>
              <a:t>m</a:t>
            </a:r>
            <a:r>
              <a:rPr lang="en-US" sz="2400" dirty="0">
                <a:latin typeface="Cambria" panose="02040503050406030204" pitchFamily="18" charset="0"/>
                <a:ea typeface="Cambria" panose="02040503050406030204" pitchFamily="18" charset="0"/>
              </a:rPr>
              <a:t> are quasilinear functions of pressure.</a:t>
            </a:r>
          </a:p>
          <a:p>
            <a:pPr algn="just"/>
            <a:endParaRPr lang="en-US" sz="2400" b="1"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where r is the membrane radius and g is the thickness. </a:t>
            </a:r>
          </a:p>
          <a:p>
            <a:pPr algn="just"/>
            <a:r>
              <a:rPr lang="en-US" sz="2400" dirty="0">
                <a:latin typeface="Cambria" panose="02040503050406030204" pitchFamily="18" charset="0"/>
                <a:ea typeface="Cambria" panose="02040503050406030204" pitchFamily="18" charset="0"/>
              </a:rPr>
              <a:t>Stress is generally uniform over the membrane area</a:t>
            </a: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E21F7E7-A9DA-3FC9-529C-9D9F3FE394EF}"/>
              </a:ext>
            </a:extLst>
          </p:cNvPr>
          <p:cNvPicPr>
            <a:picLocks noChangeAspect="1"/>
          </p:cNvPicPr>
          <p:nvPr/>
        </p:nvPicPr>
        <p:blipFill>
          <a:blip r:embed="rId2"/>
          <a:stretch>
            <a:fillRect/>
          </a:stretch>
        </p:blipFill>
        <p:spPr>
          <a:xfrm>
            <a:off x="8839200" y="4195508"/>
            <a:ext cx="2438400" cy="2219325"/>
          </a:xfrm>
          <a:prstGeom prst="rect">
            <a:avLst/>
          </a:prstGeom>
        </p:spPr>
      </p:pic>
    </p:spTree>
    <p:extLst>
      <p:ext uri="{BB962C8B-B14F-4D97-AF65-F5344CB8AC3E}">
        <p14:creationId xmlns:p14="http://schemas.microsoft.com/office/powerpoint/2010/main" val="223249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4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For the membrane, the lowest natural frequency can be calculated from.</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where ρ is the membrane material density.</a:t>
            </a:r>
            <a:endParaRPr lang="en-US" sz="28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4A4339D-1AEB-C59E-ABC2-CFA3E3775F1A}"/>
              </a:ext>
            </a:extLst>
          </p:cNvPr>
          <p:cNvPicPr>
            <a:picLocks noChangeAspect="1"/>
          </p:cNvPicPr>
          <p:nvPr/>
        </p:nvPicPr>
        <p:blipFill>
          <a:blip r:embed="rId2"/>
          <a:stretch>
            <a:fillRect/>
          </a:stretch>
        </p:blipFill>
        <p:spPr>
          <a:xfrm>
            <a:off x="4075112" y="2114550"/>
            <a:ext cx="3034426" cy="1522730"/>
          </a:xfrm>
          <a:prstGeom prst="rect">
            <a:avLst/>
          </a:prstGeom>
        </p:spPr>
      </p:pic>
    </p:spTree>
    <p:extLst>
      <p:ext uri="{BB962C8B-B14F-4D97-AF65-F5344CB8AC3E}">
        <p14:creationId xmlns:p14="http://schemas.microsoft.com/office/powerpoint/2010/main" val="1989730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400" dirty="0">
              <a:latin typeface="Cambria" panose="02040503050406030204" pitchFamily="18" charset="0"/>
              <a:ea typeface="Cambria" panose="02040503050406030204" pitchFamily="18" charset="0"/>
            </a:endParaRPr>
          </a:p>
          <a:p>
            <a:pPr algn="just"/>
            <a:r>
              <a:rPr lang="en-US" sz="2400" dirty="0"/>
              <a:t>If thickness of the membrane is not negligibly small (r/g ratio is 100 or less), the membrane is no longer a “membrane” and it is called a thin plate . </a:t>
            </a:r>
          </a:p>
          <a:p>
            <a:pPr algn="just"/>
            <a:r>
              <a:rPr lang="en-US" sz="2400" dirty="0"/>
              <a:t>If the plate is compressed between some kind of clamping rings, it exhibits a noticeable hysteresis due to friction between the thin plate and the clamping rings. </a:t>
            </a:r>
          </a:p>
          <a:p>
            <a:pPr algn="just"/>
            <a:r>
              <a:rPr lang="en-US" sz="2400" dirty="0"/>
              <a:t>better arrangement is a one-piece structure where the plate and the supporting components are fabricated of a single bulk of material.</a:t>
            </a:r>
          </a:p>
          <a:p>
            <a:pPr algn="just"/>
            <a:r>
              <a:rPr lang="en-US" sz="2400" dirty="0"/>
              <a:t>For a plate, the maximum deflection is also linearly related to pressure.</a:t>
            </a: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DEF3DA1-8962-206A-6798-D1F442394F6E}"/>
              </a:ext>
            </a:extLst>
          </p:cNvPr>
          <p:cNvPicPr>
            <a:picLocks noChangeAspect="1"/>
          </p:cNvPicPr>
          <p:nvPr/>
        </p:nvPicPr>
        <p:blipFill>
          <a:blip r:embed="rId2"/>
          <a:stretch>
            <a:fillRect/>
          </a:stretch>
        </p:blipFill>
        <p:spPr>
          <a:xfrm>
            <a:off x="842962" y="4743450"/>
            <a:ext cx="3495675" cy="1028700"/>
          </a:xfrm>
          <a:prstGeom prst="rect">
            <a:avLst/>
          </a:prstGeom>
        </p:spPr>
      </p:pic>
      <p:pic>
        <p:nvPicPr>
          <p:cNvPr id="8" name="Picture 7">
            <a:extLst>
              <a:ext uri="{FF2B5EF4-FFF2-40B4-BE49-F238E27FC236}">
                <a16:creationId xmlns:a16="http://schemas.microsoft.com/office/drawing/2014/main" id="{1C717DBB-910D-7ADF-3EE8-3021055DEFB1}"/>
              </a:ext>
            </a:extLst>
          </p:cNvPr>
          <p:cNvPicPr>
            <a:picLocks noChangeAspect="1"/>
          </p:cNvPicPr>
          <p:nvPr/>
        </p:nvPicPr>
        <p:blipFill>
          <a:blip r:embed="rId3"/>
          <a:stretch>
            <a:fillRect/>
          </a:stretch>
        </p:blipFill>
        <p:spPr>
          <a:xfrm>
            <a:off x="6715127" y="4863147"/>
            <a:ext cx="2276475" cy="1114425"/>
          </a:xfrm>
          <a:prstGeom prst="rect">
            <a:avLst/>
          </a:prstGeom>
        </p:spPr>
      </p:pic>
    </p:spTree>
    <p:extLst>
      <p:ext uri="{BB962C8B-B14F-4D97-AF65-F5344CB8AC3E}">
        <p14:creationId xmlns:p14="http://schemas.microsoft.com/office/powerpoint/2010/main" val="6916921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For a plate, the maximum deflection is also linearly related to pressure.</a:t>
            </a:r>
          </a:p>
          <a:p>
            <a:pPr algn="just"/>
            <a:endParaRPr lang="en-US" sz="28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where E is Young’s modulus (N/m2 ) and v is Poisson’s ratio. </a:t>
            </a:r>
          </a:p>
          <a:p>
            <a:pPr marL="0" indent="0" algn="just">
              <a:buNone/>
            </a:pPr>
            <a:r>
              <a:rPr lang="en-US" sz="2800" dirty="0">
                <a:latin typeface="Cambria" panose="02040503050406030204" pitchFamily="18" charset="0"/>
                <a:ea typeface="Cambria" panose="02040503050406030204" pitchFamily="18" charset="0"/>
              </a:rPr>
              <a:t>The maximum stress at the circumference is also a linear function of pressure</a:t>
            </a:r>
            <a:endParaRPr lang="en-US" sz="28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DEF3DA1-8962-206A-6798-D1F442394F6E}"/>
              </a:ext>
            </a:extLst>
          </p:cNvPr>
          <p:cNvPicPr>
            <a:picLocks noChangeAspect="1"/>
          </p:cNvPicPr>
          <p:nvPr/>
        </p:nvPicPr>
        <p:blipFill>
          <a:blip r:embed="rId2"/>
          <a:stretch>
            <a:fillRect/>
          </a:stretch>
        </p:blipFill>
        <p:spPr>
          <a:xfrm>
            <a:off x="995680" y="1746250"/>
            <a:ext cx="3495675" cy="1028700"/>
          </a:xfrm>
          <a:prstGeom prst="rect">
            <a:avLst/>
          </a:prstGeom>
        </p:spPr>
      </p:pic>
      <p:pic>
        <p:nvPicPr>
          <p:cNvPr id="8" name="Picture 7">
            <a:extLst>
              <a:ext uri="{FF2B5EF4-FFF2-40B4-BE49-F238E27FC236}">
                <a16:creationId xmlns:a16="http://schemas.microsoft.com/office/drawing/2014/main" id="{1C717DBB-910D-7ADF-3EE8-3021055DEFB1}"/>
              </a:ext>
            </a:extLst>
          </p:cNvPr>
          <p:cNvPicPr>
            <a:picLocks noChangeAspect="1"/>
          </p:cNvPicPr>
          <p:nvPr/>
        </p:nvPicPr>
        <p:blipFill>
          <a:blip r:embed="rId3"/>
          <a:stretch>
            <a:fillRect/>
          </a:stretch>
        </p:blipFill>
        <p:spPr>
          <a:xfrm>
            <a:off x="2214880" y="4964747"/>
            <a:ext cx="2276475" cy="1114425"/>
          </a:xfrm>
          <a:prstGeom prst="rect">
            <a:avLst/>
          </a:prstGeom>
        </p:spPr>
      </p:pic>
    </p:spTree>
    <p:extLst>
      <p:ext uri="{BB962C8B-B14F-4D97-AF65-F5344CB8AC3E}">
        <p14:creationId xmlns:p14="http://schemas.microsoft.com/office/powerpoint/2010/main" val="366522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b="1" dirty="0">
                <a:latin typeface="Cambria" panose="02040503050406030204" pitchFamily="18" charset="0"/>
                <a:ea typeface="Cambria" panose="02040503050406030204" pitchFamily="18" charset="0"/>
              </a:rPr>
              <a:t>Physical effect to detect the pressure into electrical one?</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b="1" dirty="0">
                <a:latin typeface="Cambria" panose="02040503050406030204" pitchFamily="18" charset="0"/>
                <a:ea typeface="Cambria" panose="02040503050406030204" pitchFamily="18" charset="0"/>
              </a:rPr>
              <a:t>Two essential things are required</a:t>
            </a:r>
          </a:p>
          <a:p>
            <a:pPr algn="just"/>
            <a:r>
              <a:rPr lang="en-US" sz="2800" dirty="0">
                <a:latin typeface="Cambria" panose="02040503050406030204" pitchFamily="18" charset="0"/>
                <a:ea typeface="Cambria" panose="02040503050406030204" pitchFamily="18" charset="0"/>
              </a:rPr>
              <a:t>a deflection detector and </a:t>
            </a:r>
          </a:p>
          <a:p>
            <a:pPr algn="just"/>
            <a:r>
              <a:rPr lang="en-US" sz="2800" dirty="0">
                <a:latin typeface="Cambria" panose="02040503050406030204" pitchFamily="18" charset="0"/>
                <a:ea typeface="Cambria" panose="02040503050406030204" pitchFamily="18" charset="0"/>
              </a:rPr>
              <a:t>a resilient component having an area A over which the force F is distributed</a:t>
            </a:r>
            <a:endParaRPr lang="en-US" sz="28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Both these components can be fabricated of silicon</a:t>
            </a:r>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46764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Piezoresistive Pressure Sensors</a:t>
            </a:r>
          </a:p>
          <a:p>
            <a:pPr algn="just"/>
            <a:r>
              <a:rPr lang="en-US" sz="2800" dirty="0">
                <a:latin typeface="Cambria" panose="02040503050406030204" pitchFamily="18" charset="0"/>
                <a:ea typeface="Cambria" panose="02040503050406030204" pitchFamily="18" charset="0"/>
              </a:rPr>
              <a:t>A silicon diaphragm pressure sensor consists of a thin silicon diaphragm (membrane) having area A as an elastic material and the piezoresistive gauge resistors made by diffusive impurities into the diaphragm.</a:t>
            </a:r>
          </a:p>
          <a:p>
            <a:pPr algn="just"/>
            <a:endParaRPr lang="en-US" sz="2800" dirty="0">
              <a:latin typeface="Cambria" panose="02040503050406030204" pitchFamily="18" charset="0"/>
              <a:ea typeface="Cambria" panose="02040503050406030204" pitchFamily="18" charset="0"/>
            </a:endParaRPr>
          </a:p>
          <a:p>
            <a:pPr marL="0" indent="0" algn="ctr">
              <a:buNone/>
            </a:pPr>
            <a:r>
              <a:rPr lang="en-US" sz="2800" b="1" dirty="0">
                <a:solidFill>
                  <a:srgbClr val="7030A0"/>
                </a:solidFill>
                <a:latin typeface="Cambria" panose="02040503050406030204" pitchFamily="18" charset="0"/>
                <a:ea typeface="Cambria" panose="02040503050406030204" pitchFamily="18" charset="0"/>
              </a:rPr>
              <a:t>“single crystal silicon having superior elastic characteristics, also virtually no hysteresis occurs, even under strong static pressure”</a:t>
            </a:r>
          </a:p>
          <a:p>
            <a:pPr marL="0" indent="0" algn="just">
              <a:buNone/>
            </a:pPr>
            <a:r>
              <a:rPr lang="en-US" sz="2000" dirty="0"/>
              <a:t>When stress is applied to a semiconductor resistor, having initial resistance R, the piezoresistive effect results in change in the resistance ΔR</a:t>
            </a:r>
          </a:p>
          <a:p>
            <a:pPr marL="0" indent="0" algn="just">
              <a:buNone/>
            </a:pPr>
            <a:endParaRPr lang="en-US"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000" dirty="0"/>
              <a:t>here πl and π2 are the piezoresistive coefficients in a longitudinal and transverse direction, respectively. Stresses in longitudinal and transverse directions are designated </a:t>
            </a:r>
            <a:r>
              <a:rPr lang="en-US" sz="2000" dirty="0" err="1"/>
              <a:t>σl</a:t>
            </a:r>
            <a:r>
              <a:rPr lang="en-US" sz="2000" dirty="0"/>
              <a:t> and σ2.</a:t>
            </a:r>
            <a:endParaRPr lang="en-IN" sz="24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FC25FBD-670D-AD7B-E461-310807C950B0}"/>
              </a:ext>
            </a:extLst>
          </p:cNvPr>
          <p:cNvPicPr>
            <a:picLocks noChangeAspect="1"/>
          </p:cNvPicPr>
          <p:nvPr/>
        </p:nvPicPr>
        <p:blipFill>
          <a:blip r:embed="rId2"/>
          <a:stretch>
            <a:fillRect/>
          </a:stretch>
        </p:blipFill>
        <p:spPr>
          <a:xfrm>
            <a:off x="5923280" y="4258944"/>
            <a:ext cx="3048000" cy="1247775"/>
          </a:xfrm>
          <a:prstGeom prst="rect">
            <a:avLst/>
          </a:prstGeom>
        </p:spPr>
      </p:pic>
    </p:spTree>
    <p:extLst>
      <p:ext uri="{BB962C8B-B14F-4D97-AF65-F5344CB8AC3E}">
        <p14:creationId xmlns:p14="http://schemas.microsoft.com/office/powerpoint/2010/main" val="3259128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1066800" y="843279"/>
            <a:ext cx="10058400" cy="5922775"/>
          </a:xfrm>
        </p:spPr>
        <p:txBody>
          <a:bodyPr/>
          <a:lstStyle/>
          <a:p>
            <a:r>
              <a:rPr lang="en-US" dirty="0"/>
              <a:t>Position of </a:t>
            </a:r>
            <a:r>
              <a:rPr lang="en-US" dirty="0" err="1"/>
              <a:t>piezoresistors</a:t>
            </a:r>
            <a:r>
              <a:rPr lang="en-US" dirty="0"/>
              <a:t> on a silicon diaphragm</a:t>
            </a:r>
          </a:p>
          <a:p>
            <a:endParaRPr lang="en-IN" dirty="0"/>
          </a:p>
        </p:txBody>
      </p:sp>
      <p:pic>
        <p:nvPicPr>
          <p:cNvPr id="6" name="Picture 5">
            <a:extLst>
              <a:ext uri="{FF2B5EF4-FFF2-40B4-BE49-F238E27FC236}">
                <a16:creationId xmlns:a16="http://schemas.microsoft.com/office/drawing/2014/main" id="{A7ED1256-99A5-F5EA-3843-6DEA5F99273C}"/>
              </a:ext>
            </a:extLst>
          </p:cNvPr>
          <p:cNvPicPr>
            <a:picLocks noChangeAspect="1"/>
          </p:cNvPicPr>
          <p:nvPr/>
        </p:nvPicPr>
        <p:blipFill>
          <a:blip r:embed="rId2"/>
          <a:stretch>
            <a:fillRect/>
          </a:stretch>
        </p:blipFill>
        <p:spPr>
          <a:xfrm>
            <a:off x="469677" y="1844262"/>
            <a:ext cx="11110405" cy="3920808"/>
          </a:xfrm>
          <a:prstGeom prst="rect">
            <a:avLst/>
          </a:prstGeom>
        </p:spPr>
      </p:pic>
    </p:spTree>
    <p:extLst>
      <p:ext uri="{BB962C8B-B14F-4D97-AF65-F5344CB8AC3E}">
        <p14:creationId xmlns:p14="http://schemas.microsoft.com/office/powerpoint/2010/main" val="273077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lnSpcReduction="10000"/>
          </a:bodyPr>
          <a:lstStyle/>
          <a:p>
            <a:pPr marL="0" indent="0" algn="just">
              <a:buNone/>
            </a:pPr>
            <a:endParaRPr lang="en-US" sz="28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If electric charge is distributed along an infinite line the electric field is directed perpendicularly to the line and has the magnitude</a:t>
            </a: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pPr marL="0" indent="0">
              <a:buNone/>
            </a:pPr>
            <a:r>
              <a:rPr lang="en-US" sz="2400" dirty="0">
                <a:latin typeface="Cambria" panose="02040503050406030204" pitchFamily="18" charset="0"/>
                <a:ea typeface="Cambria" panose="02040503050406030204" pitchFamily="18" charset="0"/>
              </a:rPr>
              <a:t>where r is the distance from the line and λ is the linear charge density (charge per unit length).</a:t>
            </a:r>
            <a:endParaRPr lang="en-IN" sz="28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0B248F94-E69E-6709-F72C-6AD012A0BD93}"/>
              </a:ext>
            </a:extLst>
          </p:cNvPr>
          <p:cNvPicPr>
            <a:picLocks noChangeAspect="1"/>
          </p:cNvPicPr>
          <p:nvPr/>
        </p:nvPicPr>
        <p:blipFill>
          <a:blip r:embed="rId2"/>
          <a:stretch>
            <a:fillRect/>
          </a:stretch>
        </p:blipFill>
        <p:spPr>
          <a:xfrm>
            <a:off x="6096000" y="3093720"/>
            <a:ext cx="2735385" cy="1422400"/>
          </a:xfrm>
          <a:prstGeom prst="rect">
            <a:avLst/>
          </a:prstGeom>
        </p:spPr>
      </p:pic>
      <p:pic>
        <p:nvPicPr>
          <p:cNvPr id="9" name="Picture 8">
            <a:extLst>
              <a:ext uri="{FF2B5EF4-FFF2-40B4-BE49-F238E27FC236}">
                <a16:creationId xmlns:a16="http://schemas.microsoft.com/office/drawing/2014/main" id="{64BBD267-3CB5-9F3E-86F3-581562FC3E3D}"/>
              </a:ext>
            </a:extLst>
          </p:cNvPr>
          <p:cNvPicPr>
            <a:picLocks noChangeAspect="1"/>
          </p:cNvPicPr>
          <p:nvPr/>
        </p:nvPicPr>
        <p:blipFill>
          <a:blip r:embed="rId3"/>
          <a:stretch>
            <a:fillRect/>
          </a:stretch>
        </p:blipFill>
        <p:spPr>
          <a:xfrm>
            <a:off x="1424631" y="2595563"/>
            <a:ext cx="2486969" cy="3132747"/>
          </a:xfrm>
          <a:prstGeom prst="rect">
            <a:avLst/>
          </a:prstGeom>
        </p:spPr>
      </p:pic>
    </p:spTree>
    <p:extLst>
      <p:ext uri="{BB962C8B-B14F-4D97-AF65-F5344CB8AC3E}">
        <p14:creationId xmlns:p14="http://schemas.microsoft.com/office/powerpoint/2010/main" val="26928690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1066800" y="843279"/>
            <a:ext cx="10058400" cy="5922775"/>
          </a:xfrm>
        </p:spPr>
        <p:txBody>
          <a:bodyPr/>
          <a:lstStyle/>
          <a:p>
            <a:r>
              <a:rPr lang="en-US" dirty="0"/>
              <a:t>Position of piezo resistors on a silicon diaphragm</a:t>
            </a:r>
          </a:p>
          <a:p>
            <a:endParaRPr lang="en-IN" dirty="0"/>
          </a:p>
        </p:txBody>
      </p:sp>
      <p:pic>
        <p:nvPicPr>
          <p:cNvPr id="9" name="Picture 8">
            <a:extLst>
              <a:ext uri="{FF2B5EF4-FFF2-40B4-BE49-F238E27FC236}">
                <a16:creationId xmlns:a16="http://schemas.microsoft.com/office/drawing/2014/main" id="{2C80C5BA-5CE9-0B62-2E6A-B1056BBA6DE2}"/>
              </a:ext>
            </a:extLst>
          </p:cNvPr>
          <p:cNvPicPr>
            <a:picLocks noChangeAspect="1"/>
          </p:cNvPicPr>
          <p:nvPr/>
        </p:nvPicPr>
        <p:blipFill>
          <a:blip r:embed="rId2"/>
          <a:stretch>
            <a:fillRect/>
          </a:stretch>
        </p:blipFill>
        <p:spPr>
          <a:xfrm>
            <a:off x="2060575" y="1871980"/>
            <a:ext cx="7258050" cy="3581400"/>
          </a:xfrm>
          <a:prstGeom prst="rect">
            <a:avLst/>
          </a:prstGeom>
        </p:spPr>
      </p:pic>
    </p:spTree>
    <p:extLst>
      <p:ext uri="{BB962C8B-B14F-4D97-AF65-F5344CB8AC3E}">
        <p14:creationId xmlns:p14="http://schemas.microsoft.com/office/powerpoint/2010/main" val="2900604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1066800" y="843279"/>
            <a:ext cx="10058400" cy="5922775"/>
          </a:xfrm>
        </p:spPr>
        <p:txBody>
          <a:bodyPr/>
          <a:lstStyle/>
          <a:p>
            <a:endParaRPr lang="en-US" dirty="0"/>
          </a:p>
          <a:p>
            <a:endParaRPr lang="en-IN" dirty="0"/>
          </a:p>
          <a:p>
            <a:endParaRPr lang="en-IN" dirty="0"/>
          </a:p>
          <a:p>
            <a:endParaRPr lang="en-IN" dirty="0"/>
          </a:p>
          <a:p>
            <a:pPr algn="just"/>
            <a:r>
              <a:rPr lang="en-US" dirty="0"/>
              <a:t>Factor= Gauge the ratio of per unit change in resistance to per unit change in length</a:t>
            </a:r>
            <a:endParaRPr lang="en-IN" dirty="0"/>
          </a:p>
          <a:p>
            <a:r>
              <a:rPr lang="en-IN" dirty="0"/>
              <a:t>Gauge Factor G= (</a:t>
            </a:r>
            <a:r>
              <a:rPr lang="en-IN" dirty="0">
                <a:latin typeface="Times New Roman" panose="02020603050405020304" pitchFamily="18" charset="0"/>
                <a:cs typeface="Times New Roman" panose="02020603050405020304" pitchFamily="18" charset="0"/>
              </a:rPr>
              <a:t>∆R/R)/strain </a:t>
            </a:r>
          </a:p>
          <a:p>
            <a:r>
              <a:rPr lang="en-IN" dirty="0"/>
              <a:t>Strain (</a:t>
            </a:r>
            <a:r>
              <a:rPr lang="en-IN" dirty="0">
                <a:latin typeface="Times New Roman" panose="02020603050405020304" pitchFamily="18" charset="0"/>
                <a:cs typeface="Times New Roman" panose="02020603050405020304" pitchFamily="18" charset="0"/>
              </a:rPr>
              <a:t>€)</a:t>
            </a:r>
            <a:r>
              <a:rPr lang="en-IN" dirty="0"/>
              <a:t>= </a:t>
            </a:r>
            <a:r>
              <a:rPr lang="en-IN" dirty="0">
                <a:latin typeface="Times New Roman" panose="02020603050405020304" pitchFamily="18" charset="0"/>
                <a:cs typeface="Times New Roman" panose="02020603050405020304" pitchFamily="18" charset="0"/>
              </a:rPr>
              <a:t>∆L/L</a:t>
            </a:r>
          </a:p>
          <a:p>
            <a:pPr marL="0" indent="0">
              <a:buNone/>
            </a:pPr>
            <a:r>
              <a:rPr lang="en-IN" dirty="0">
                <a:latin typeface="Times New Roman" panose="02020603050405020304" pitchFamily="18" charset="0"/>
                <a:cs typeface="Times New Roman" panose="02020603050405020304" pitchFamily="18" charset="0"/>
              </a:rPr>
              <a:t>Stress= Youngs modules* strain=	==y€</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∆R/R= G€= G	/y=G/y</a:t>
            </a:r>
          </a:p>
          <a:p>
            <a:pPr marL="0" indent="0">
              <a:buNone/>
            </a:pPr>
            <a:r>
              <a:rPr lang="en-IN" dirty="0">
                <a:latin typeface="Times New Roman" panose="02020603050405020304" pitchFamily="18" charset="0"/>
                <a:cs typeface="Times New Roman" panose="02020603050405020304" pitchFamily="18" charset="0"/>
              </a:rPr>
              <a:t>G/y= piezoelectric coefficient=</a:t>
            </a:r>
            <a:r>
              <a:rPr lang="el-GR" dirty="0">
                <a:latin typeface="Times New Roman" panose="02020603050405020304" pitchFamily="18" charset="0"/>
                <a:cs typeface="Times New Roman" panose="02020603050405020304" pitchFamily="18" charset="0"/>
              </a:rPr>
              <a:t>π</a:t>
            </a:r>
            <a:r>
              <a:rPr lang="en-US"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∆R/R==</a:t>
            </a:r>
            <a:r>
              <a:rPr lang="el-GR" dirty="0">
                <a:latin typeface="Times New Roman" panose="02020603050405020304" pitchFamily="18" charset="0"/>
                <a:cs typeface="Times New Roman" panose="02020603050405020304" pitchFamily="18" charset="0"/>
              </a:rPr>
              <a:t>π</a:t>
            </a:r>
            <a:r>
              <a:rPr lang="en-US"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8442E5AB-3232-18F8-3FFC-6C83985AB7A4}"/>
              </a:ext>
            </a:extLst>
          </p:cNvPr>
          <p:cNvPicPr>
            <a:picLocks noChangeAspect="1"/>
          </p:cNvPicPr>
          <p:nvPr/>
        </p:nvPicPr>
        <p:blipFill>
          <a:blip r:embed="rId2"/>
          <a:stretch>
            <a:fillRect/>
          </a:stretch>
        </p:blipFill>
        <p:spPr>
          <a:xfrm>
            <a:off x="1355407" y="843279"/>
            <a:ext cx="3933825" cy="1657350"/>
          </a:xfrm>
          <a:prstGeom prst="rect">
            <a:avLst/>
          </a:prstGeom>
        </p:spPr>
      </p:pic>
      <p:pic>
        <p:nvPicPr>
          <p:cNvPr id="5" name="Picture 4">
            <a:extLst>
              <a:ext uri="{FF2B5EF4-FFF2-40B4-BE49-F238E27FC236}">
                <a16:creationId xmlns:a16="http://schemas.microsoft.com/office/drawing/2014/main" id="{DD3C4EDF-9BD7-DD9B-F6F1-FFE17AA3B26A}"/>
              </a:ext>
            </a:extLst>
          </p:cNvPr>
          <p:cNvPicPr>
            <a:picLocks noChangeAspect="1"/>
          </p:cNvPicPr>
          <p:nvPr/>
        </p:nvPicPr>
        <p:blipFill>
          <a:blip r:embed="rId3"/>
          <a:stretch>
            <a:fillRect/>
          </a:stretch>
        </p:blipFill>
        <p:spPr>
          <a:xfrm>
            <a:off x="4547553" y="4124229"/>
            <a:ext cx="339408" cy="339408"/>
          </a:xfrm>
          <a:prstGeom prst="rect">
            <a:avLst/>
          </a:prstGeom>
        </p:spPr>
      </p:pic>
      <p:pic>
        <p:nvPicPr>
          <p:cNvPr id="6" name="Picture 5">
            <a:extLst>
              <a:ext uri="{FF2B5EF4-FFF2-40B4-BE49-F238E27FC236}">
                <a16:creationId xmlns:a16="http://schemas.microsoft.com/office/drawing/2014/main" id="{14E6F4E3-1FF8-BE1D-5800-E1FD6650F549}"/>
              </a:ext>
            </a:extLst>
          </p:cNvPr>
          <p:cNvPicPr>
            <a:picLocks noChangeAspect="1"/>
          </p:cNvPicPr>
          <p:nvPr/>
        </p:nvPicPr>
        <p:blipFill>
          <a:blip r:embed="rId4"/>
          <a:stretch>
            <a:fillRect/>
          </a:stretch>
        </p:blipFill>
        <p:spPr>
          <a:xfrm>
            <a:off x="2602939" y="4951959"/>
            <a:ext cx="344922" cy="341402"/>
          </a:xfrm>
          <a:prstGeom prst="rect">
            <a:avLst/>
          </a:prstGeom>
        </p:spPr>
      </p:pic>
      <p:pic>
        <p:nvPicPr>
          <p:cNvPr id="7" name="Picture 6">
            <a:extLst>
              <a:ext uri="{FF2B5EF4-FFF2-40B4-BE49-F238E27FC236}">
                <a16:creationId xmlns:a16="http://schemas.microsoft.com/office/drawing/2014/main" id="{49860BA1-DE41-02FB-E735-798C927E9DB9}"/>
              </a:ext>
            </a:extLst>
          </p:cNvPr>
          <p:cNvPicPr>
            <a:picLocks noChangeAspect="1"/>
          </p:cNvPicPr>
          <p:nvPr/>
        </p:nvPicPr>
        <p:blipFill>
          <a:blip r:embed="rId4"/>
          <a:stretch>
            <a:fillRect/>
          </a:stretch>
        </p:blipFill>
        <p:spPr>
          <a:xfrm>
            <a:off x="3694150" y="4951959"/>
            <a:ext cx="344922" cy="341402"/>
          </a:xfrm>
          <a:prstGeom prst="rect">
            <a:avLst/>
          </a:prstGeom>
        </p:spPr>
      </p:pic>
      <p:pic>
        <p:nvPicPr>
          <p:cNvPr id="10" name="Picture 9">
            <a:extLst>
              <a:ext uri="{FF2B5EF4-FFF2-40B4-BE49-F238E27FC236}">
                <a16:creationId xmlns:a16="http://schemas.microsoft.com/office/drawing/2014/main" id="{80B59D73-69F3-4796-9675-3B073239B6C9}"/>
              </a:ext>
            </a:extLst>
          </p:cNvPr>
          <p:cNvPicPr>
            <a:picLocks noChangeAspect="1"/>
          </p:cNvPicPr>
          <p:nvPr/>
        </p:nvPicPr>
        <p:blipFill>
          <a:blip r:embed="rId4"/>
          <a:stretch>
            <a:fillRect/>
          </a:stretch>
        </p:blipFill>
        <p:spPr>
          <a:xfrm>
            <a:off x="2159990" y="5844020"/>
            <a:ext cx="344922" cy="341402"/>
          </a:xfrm>
          <a:prstGeom prst="rect">
            <a:avLst/>
          </a:prstGeom>
        </p:spPr>
      </p:pic>
    </p:spTree>
    <p:extLst>
      <p:ext uri="{BB962C8B-B14F-4D97-AF65-F5344CB8AC3E}">
        <p14:creationId xmlns:p14="http://schemas.microsoft.com/office/powerpoint/2010/main" val="23448907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lstStyle/>
          <a:p>
            <a:pPr marL="0" indent="0">
              <a:buNone/>
            </a:pPr>
            <a:endParaRPr lang="en-IN" sz="28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Detectors of presence indicate the position of an object at a selected position or within a predefined system of coordinates.</a:t>
            </a:r>
            <a:endParaRPr lang="en-IN" sz="2800" dirty="0">
              <a:latin typeface="Cambria" panose="02040503050406030204" pitchFamily="18" charset="0"/>
              <a:ea typeface="Cambria" panose="02040503050406030204" pitchFamily="18" charset="0"/>
            </a:endParaRPr>
          </a:p>
          <a:p>
            <a:pPr marL="0" indent="0" algn="just">
              <a:buNone/>
            </a:pPr>
            <a:endParaRPr lang="en-IN"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Displacement is a shift of an object from one position to another for a specific distance or angle</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Proximity detectors indicate when a critical distance is reached.</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777154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buNone/>
            </a:pPr>
            <a:r>
              <a:rPr lang="en-IN" sz="3200" dirty="0">
                <a:latin typeface="Cambria" panose="02040503050406030204" pitchFamily="18" charset="0"/>
                <a:ea typeface="Cambria" panose="02040503050406030204" pitchFamily="18" charset="0"/>
              </a:rPr>
              <a:t>Potentiometric Sensors</a:t>
            </a:r>
          </a:p>
          <a:p>
            <a:pPr marL="0" indent="0">
              <a:buNone/>
            </a:pPr>
            <a:endParaRPr lang="en-IN" sz="32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presence or displacement transducer may be built with a linear or rotary potentiometer or a pot for short. </a:t>
            </a:r>
          </a:p>
          <a:p>
            <a:pPr algn="just"/>
            <a:r>
              <a:rPr lang="en-US" sz="2800" dirty="0">
                <a:latin typeface="Cambria" panose="02040503050406030204" pitchFamily="18" charset="0"/>
                <a:ea typeface="Cambria" panose="02040503050406030204" pitchFamily="18" charset="0"/>
              </a:rPr>
              <a:t>The resistance linearly relates to the wire length. </a:t>
            </a:r>
          </a:p>
          <a:p>
            <a:pPr algn="just"/>
            <a:r>
              <a:rPr lang="en-US" sz="2800" dirty="0">
                <a:latin typeface="Cambria" panose="02040503050406030204" pitchFamily="18" charset="0"/>
                <a:ea typeface="Cambria" panose="02040503050406030204" pitchFamily="18" charset="0"/>
              </a:rPr>
              <a:t>by making an object to control the length of the wire, as is done in a pot, a displacement measurement can be performed. </a:t>
            </a:r>
          </a:p>
          <a:p>
            <a:pPr algn="just"/>
            <a:r>
              <a:rPr lang="en-US" sz="2800" dirty="0">
                <a:latin typeface="Cambria" panose="02040503050406030204" pitchFamily="18" charset="0"/>
                <a:ea typeface="Cambria" panose="02040503050406030204" pitchFamily="18" charset="0"/>
              </a:rPr>
              <a:t>a resistance measurement requires the passage of electric current through the pot wire; the potentiometric transducer is an active type.</a:t>
            </a:r>
          </a:p>
          <a:p>
            <a:pPr algn="just"/>
            <a:r>
              <a:rPr lang="en-US" sz="2800" dirty="0">
                <a:latin typeface="Cambria" panose="02040503050406030204" pitchFamily="18" charset="0"/>
                <a:ea typeface="Cambria" panose="02040503050406030204" pitchFamily="18" charset="0"/>
              </a:rPr>
              <a:t>it requires an excitation signal, for instance, </a:t>
            </a:r>
            <a:r>
              <a:rPr lang="en-US" sz="2800" dirty="0" err="1">
                <a:latin typeface="Cambria" panose="02040503050406030204" pitchFamily="18" charset="0"/>
                <a:ea typeface="Cambria" panose="02040503050406030204" pitchFamily="18" charset="0"/>
              </a:rPr>
              <a:t>d.c.</a:t>
            </a:r>
            <a:r>
              <a:rPr lang="en-US" sz="2800" dirty="0">
                <a:latin typeface="Cambria" panose="02040503050406030204" pitchFamily="18" charset="0"/>
                <a:ea typeface="Cambria" panose="02040503050406030204" pitchFamily="18" charset="0"/>
              </a:rPr>
              <a:t> current.</a:t>
            </a:r>
          </a:p>
        </p:txBody>
      </p:sp>
    </p:spTree>
    <p:extLst>
      <p:ext uri="{BB962C8B-B14F-4D97-AF65-F5344CB8AC3E}">
        <p14:creationId xmlns:p14="http://schemas.microsoft.com/office/powerpoint/2010/main" val="28925071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buNone/>
            </a:pPr>
            <a:r>
              <a:rPr lang="en-IN" sz="3200" dirty="0">
                <a:latin typeface="Cambria" panose="02040503050406030204" pitchFamily="18" charset="0"/>
                <a:ea typeface="Cambria" panose="02040503050406030204" pitchFamily="18" charset="0"/>
              </a:rPr>
              <a:t>Potentiometric Sensors</a:t>
            </a:r>
            <a:endParaRPr lang="en-IN" sz="3200" b="1" dirty="0">
              <a:latin typeface="Cambria" panose="02040503050406030204" pitchFamily="18" charset="0"/>
              <a:ea typeface="Cambria" panose="02040503050406030204" pitchFamily="18" charset="0"/>
            </a:endParaRPr>
          </a:p>
          <a:p>
            <a:pPr marL="0" indent="0" algn="just">
              <a:buNone/>
            </a:pPr>
            <a:r>
              <a:rPr lang="en-IN" sz="3200" b="1" dirty="0">
                <a:latin typeface="Cambria" panose="02040503050406030204" pitchFamily="18" charset="0"/>
                <a:ea typeface="Cambria" panose="02040503050406030204" pitchFamily="18" charset="0"/>
              </a:rPr>
              <a:t>Potentiometer as position sensor</a:t>
            </a:r>
          </a:p>
          <a:p>
            <a:pPr marL="0" indent="0" algn="just">
              <a:buNone/>
            </a:pPr>
            <a:endParaRPr lang="en-IN" sz="3200" b="1" dirty="0">
              <a:latin typeface="Cambria" panose="02040503050406030204" pitchFamily="18" charset="0"/>
              <a:ea typeface="Cambria" panose="02040503050406030204" pitchFamily="18" charset="0"/>
            </a:endParaRPr>
          </a:p>
          <a:p>
            <a:pPr marL="0" indent="0" algn="just">
              <a:buNone/>
            </a:pPr>
            <a:endParaRPr lang="en-IN" sz="3200" b="1" dirty="0">
              <a:latin typeface="Cambria" panose="02040503050406030204" pitchFamily="18" charset="0"/>
              <a:ea typeface="Cambria" panose="02040503050406030204" pitchFamily="18" charset="0"/>
            </a:endParaRPr>
          </a:p>
          <a:p>
            <a:pPr marL="0" indent="0" algn="just">
              <a:buNone/>
            </a:pPr>
            <a:endParaRPr lang="en-IN" sz="3200" b="1" dirty="0">
              <a:latin typeface="Cambria" panose="02040503050406030204" pitchFamily="18" charset="0"/>
              <a:ea typeface="Cambria" panose="02040503050406030204" pitchFamily="18" charset="0"/>
            </a:endParaRPr>
          </a:p>
          <a:p>
            <a:pPr marL="0" indent="0" algn="just">
              <a:buNone/>
            </a:pPr>
            <a:endParaRPr lang="en-IN" sz="3200" b="1" dirty="0">
              <a:latin typeface="Cambria" panose="02040503050406030204" pitchFamily="18" charset="0"/>
              <a:ea typeface="Cambria" panose="02040503050406030204" pitchFamily="18" charset="0"/>
            </a:endParaRPr>
          </a:p>
          <a:p>
            <a:pPr marL="0" indent="0" algn="just">
              <a:buNone/>
            </a:pPr>
            <a:endParaRPr lang="en-IN" sz="3200" b="1" dirty="0">
              <a:latin typeface="Cambria" panose="02040503050406030204" pitchFamily="18" charset="0"/>
              <a:ea typeface="Cambria" panose="02040503050406030204" pitchFamily="18" charset="0"/>
            </a:endParaRPr>
          </a:p>
          <a:p>
            <a:pPr marL="0" indent="0" algn="just">
              <a:buNone/>
            </a:pPr>
            <a:endParaRPr lang="en-US" sz="2400" dirty="0"/>
          </a:p>
          <a:p>
            <a:pPr marL="0" indent="0" algn="just">
              <a:buNone/>
            </a:pPr>
            <a:endParaRPr lang="en-US" sz="2400" dirty="0"/>
          </a:p>
          <a:p>
            <a:pPr marL="0" indent="0" algn="just">
              <a:buNone/>
            </a:pPr>
            <a:r>
              <a:rPr lang="en-US" sz="2400" dirty="0"/>
              <a:t>Where D is the full-scale displacement, and v</a:t>
            </a:r>
            <a:r>
              <a:rPr lang="en-US" sz="2400" baseline="-25000" dirty="0"/>
              <a:t>0</a:t>
            </a:r>
            <a:r>
              <a:rPr lang="en-US" sz="2400" dirty="0"/>
              <a:t> is the excitation voltage across the pot</a:t>
            </a: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E88064E7-5ADC-22A8-C600-157175B3B090}"/>
              </a:ext>
            </a:extLst>
          </p:cNvPr>
          <p:cNvPicPr>
            <a:picLocks noChangeAspect="1"/>
          </p:cNvPicPr>
          <p:nvPr/>
        </p:nvPicPr>
        <p:blipFill>
          <a:blip r:embed="rId2"/>
          <a:stretch>
            <a:fillRect/>
          </a:stretch>
        </p:blipFill>
        <p:spPr>
          <a:xfrm>
            <a:off x="2193290" y="1828799"/>
            <a:ext cx="3586729" cy="3027681"/>
          </a:xfrm>
          <a:prstGeom prst="rect">
            <a:avLst/>
          </a:prstGeom>
        </p:spPr>
      </p:pic>
      <p:pic>
        <p:nvPicPr>
          <p:cNvPr id="6" name="Picture 5">
            <a:extLst>
              <a:ext uri="{FF2B5EF4-FFF2-40B4-BE49-F238E27FC236}">
                <a16:creationId xmlns:a16="http://schemas.microsoft.com/office/drawing/2014/main" id="{2DA2AD90-C0CD-E8CA-C290-EFCE41D0878D}"/>
              </a:ext>
            </a:extLst>
          </p:cNvPr>
          <p:cNvPicPr>
            <a:picLocks noChangeAspect="1"/>
          </p:cNvPicPr>
          <p:nvPr/>
        </p:nvPicPr>
        <p:blipFill>
          <a:blip r:embed="rId3"/>
          <a:stretch>
            <a:fillRect/>
          </a:stretch>
        </p:blipFill>
        <p:spPr>
          <a:xfrm>
            <a:off x="7546589" y="4391025"/>
            <a:ext cx="1819275" cy="1123950"/>
          </a:xfrm>
          <a:prstGeom prst="rect">
            <a:avLst/>
          </a:prstGeom>
        </p:spPr>
      </p:pic>
    </p:spTree>
    <p:extLst>
      <p:ext uri="{BB962C8B-B14F-4D97-AF65-F5344CB8AC3E}">
        <p14:creationId xmlns:p14="http://schemas.microsoft.com/office/powerpoint/2010/main" val="34566329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3200" b="1" dirty="0" err="1">
                <a:latin typeface="Cambria" panose="02040503050406030204" pitchFamily="18" charset="0"/>
                <a:ea typeface="Cambria" panose="02040503050406030204" pitchFamily="18" charset="0"/>
              </a:rPr>
              <a:t>Potentioment</a:t>
            </a:r>
            <a:r>
              <a:rPr lang="en-IN" sz="3200" b="1" dirty="0">
                <a:latin typeface="Cambria" panose="02040503050406030204" pitchFamily="18" charset="0"/>
                <a:ea typeface="Cambria" panose="02040503050406030204" pitchFamily="18" charset="0"/>
              </a:rPr>
              <a:t> as fluid level sensor</a:t>
            </a:r>
          </a:p>
        </p:txBody>
      </p:sp>
      <p:pic>
        <p:nvPicPr>
          <p:cNvPr id="5" name="Picture 4">
            <a:extLst>
              <a:ext uri="{FF2B5EF4-FFF2-40B4-BE49-F238E27FC236}">
                <a16:creationId xmlns:a16="http://schemas.microsoft.com/office/drawing/2014/main" id="{36A8EE79-E568-AD58-BA8A-AD6AC84BC222}"/>
              </a:ext>
            </a:extLst>
          </p:cNvPr>
          <p:cNvPicPr>
            <a:picLocks noChangeAspect="1"/>
          </p:cNvPicPr>
          <p:nvPr/>
        </p:nvPicPr>
        <p:blipFill>
          <a:blip r:embed="rId2"/>
          <a:stretch>
            <a:fillRect/>
          </a:stretch>
        </p:blipFill>
        <p:spPr>
          <a:xfrm>
            <a:off x="1711007" y="2280919"/>
            <a:ext cx="4238625" cy="3733800"/>
          </a:xfrm>
          <a:prstGeom prst="rect">
            <a:avLst/>
          </a:prstGeom>
        </p:spPr>
      </p:pic>
    </p:spTree>
    <p:extLst>
      <p:ext uri="{BB962C8B-B14F-4D97-AF65-F5344CB8AC3E}">
        <p14:creationId xmlns:p14="http://schemas.microsoft.com/office/powerpoint/2010/main" val="1732492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3200" b="1" dirty="0" err="1">
                <a:latin typeface="Cambria" panose="02040503050406030204" pitchFamily="18" charset="0"/>
                <a:ea typeface="Cambria" panose="02040503050406030204" pitchFamily="18" charset="0"/>
              </a:rPr>
              <a:t>Potentioment</a:t>
            </a:r>
            <a:r>
              <a:rPr lang="en-IN" sz="3200" b="1" dirty="0">
                <a:latin typeface="Cambria" panose="02040503050406030204" pitchFamily="18" charset="0"/>
                <a:ea typeface="Cambria" panose="02040503050406030204" pitchFamily="18" charset="0"/>
              </a:rPr>
              <a:t> as fluid level sensor</a:t>
            </a:r>
          </a:p>
        </p:txBody>
      </p:sp>
      <p:pic>
        <p:nvPicPr>
          <p:cNvPr id="5" name="Picture 4">
            <a:extLst>
              <a:ext uri="{FF2B5EF4-FFF2-40B4-BE49-F238E27FC236}">
                <a16:creationId xmlns:a16="http://schemas.microsoft.com/office/drawing/2014/main" id="{36A8EE79-E568-AD58-BA8A-AD6AC84BC222}"/>
              </a:ext>
            </a:extLst>
          </p:cNvPr>
          <p:cNvPicPr>
            <a:picLocks noChangeAspect="1"/>
          </p:cNvPicPr>
          <p:nvPr/>
        </p:nvPicPr>
        <p:blipFill>
          <a:blip r:embed="rId2"/>
          <a:stretch>
            <a:fillRect/>
          </a:stretch>
        </p:blipFill>
        <p:spPr>
          <a:xfrm>
            <a:off x="1711007" y="2280919"/>
            <a:ext cx="4238625" cy="3733800"/>
          </a:xfrm>
          <a:prstGeom prst="rect">
            <a:avLst/>
          </a:prstGeom>
        </p:spPr>
      </p:pic>
    </p:spTree>
    <p:extLst>
      <p:ext uri="{BB962C8B-B14F-4D97-AF65-F5344CB8AC3E}">
        <p14:creationId xmlns:p14="http://schemas.microsoft.com/office/powerpoint/2010/main" val="34228182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3200" b="1" dirty="0" err="1">
                <a:latin typeface="Cambria" panose="02040503050406030204" pitchFamily="18" charset="0"/>
                <a:ea typeface="Cambria" panose="02040503050406030204" pitchFamily="18" charset="0"/>
              </a:rPr>
              <a:t>Potentioment</a:t>
            </a:r>
            <a:r>
              <a:rPr lang="en-IN" sz="3200" b="1" dirty="0">
                <a:latin typeface="Cambria" panose="02040503050406030204" pitchFamily="18" charset="0"/>
                <a:ea typeface="Cambria" panose="02040503050406030204" pitchFamily="18" charset="0"/>
              </a:rPr>
              <a:t> as linear sensor</a:t>
            </a:r>
          </a:p>
        </p:txBody>
      </p:sp>
      <p:pic>
        <p:nvPicPr>
          <p:cNvPr id="7" name="Picture 6">
            <a:extLst>
              <a:ext uri="{FF2B5EF4-FFF2-40B4-BE49-F238E27FC236}">
                <a16:creationId xmlns:a16="http://schemas.microsoft.com/office/drawing/2014/main" id="{3D36776E-C587-9D66-6B52-367B40354E66}"/>
              </a:ext>
            </a:extLst>
          </p:cNvPr>
          <p:cNvPicPr>
            <a:picLocks noChangeAspect="1"/>
          </p:cNvPicPr>
          <p:nvPr/>
        </p:nvPicPr>
        <p:blipFill>
          <a:blip r:embed="rId2"/>
          <a:stretch>
            <a:fillRect/>
          </a:stretch>
        </p:blipFill>
        <p:spPr>
          <a:xfrm>
            <a:off x="2827655" y="2037078"/>
            <a:ext cx="5777865" cy="3907505"/>
          </a:xfrm>
          <a:prstGeom prst="rect">
            <a:avLst/>
          </a:prstGeom>
        </p:spPr>
      </p:pic>
    </p:spTree>
    <p:extLst>
      <p:ext uri="{BB962C8B-B14F-4D97-AF65-F5344CB8AC3E}">
        <p14:creationId xmlns:p14="http://schemas.microsoft.com/office/powerpoint/2010/main" val="1068571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3200" b="1" dirty="0">
                <a:latin typeface="Cambria" panose="02040503050406030204" pitchFamily="18" charset="0"/>
                <a:ea typeface="Cambria" panose="02040503050406030204" pitchFamily="18" charset="0"/>
              </a:rPr>
              <a:t>pressure-sensitive potentiometric position sensor</a:t>
            </a:r>
          </a:p>
          <a:p>
            <a:pPr marL="0" indent="0" algn="just">
              <a:buNone/>
            </a:pPr>
            <a:endParaRPr lang="en-IN" sz="32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A0EE1E7-3E7A-5797-B698-F599BC284F68}"/>
              </a:ext>
            </a:extLst>
          </p:cNvPr>
          <p:cNvPicPr>
            <a:picLocks noChangeAspect="1"/>
          </p:cNvPicPr>
          <p:nvPr/>
        </p:nvPicPr>
        <p:blipFill>
          <a:blip r:embed="rId2"/>
          <a:stretch>
            <a:fillRect/>
          </a:stretch>
        </p:blipFill>
        <p:spPr>
          <a:xfrm>
            <a:off x="462281" y="1532571"/>
            <a:ext cx="9974648" cy="4329749"/>
          </a:xfrm>
          <a:prstGeom prst="rect">
            <a:avLst/>
          </a:prstGeom>
        </p:spPr>
      </p:pic>
    </p:spTree>
    <p:extLst>
      <p:ext uri="{BB962C8B-B14F-4D97-AF65-F5344CB8AC3E}">
        <p14:creationId xmlns:p14="http://schemas.microsoft.com/office/powerpoint/2010/main" val="23380185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lnSpcReduction="10000"/>
          </a:bodyPr>
          <a:lstStyle/>
          <a:p>
            <a:pPr marL="0" indent="0" algn="just">
              <a:buNone/>
            </a:pPr>
            <a:r>
              <a:rPr lang="en-IN" sz="3200" b="1" dirty="0">
                <a:latin typeface="Cambria" panose="02040503050406030204" pitchFamily="18" charset="0"/>
                <a:ea typeface="Cambria" panose="02040503050406030204" pitchFamily="18" charset="0"/>
              </a:rPr>
              <a:t>pressure-sensitive potentiometric position sensor</a:t>
            </a:r>
          </a:p>
          <a:p>
            <a:pPr marL="0" indent="0" algn="just">
              <a:buNone/>
            </a:pPr>
            <a:endParaRPr lang="en-IN" sz="32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sensor consists of two strips—the upper strip is made of flexible plastic sheet having a metalized surface. This is a contact or wiper strip. </a:t>
            </a:r>
          </a:p>
          <a:p>
            <a:pPr algn="just"/>
            <a:r>
              <a:rPr lang="en-US" sz="2800" dirty="0">
                <a:latin typeface="Cambria" panose="02040503050406030204" pitchFamily="18" charset="0"/>
                <a:ea typeface="Cambria" panose="02040503050406030204" pitchFamily="18" charset="0"/>
              </a:rPr>
              <a:t>The bottom strip is rigid and coated with a resistive material of a total resistance ranging from several kiloohms to Megaohms.</a:t>
            </a:r>
          </a:p>
          <a:p>
            <a:pPr algn="just"/>
            <a:r>
              <a:rPr lang="en-US" sz="2800" dirty="0">
                <a:latin typeface="Cambria" panose="02040503050406030204" pitchFamily="18" charset="0"/>
                <a:ea typeface="Cambria" panose="02040503050406030204" pitchFamily="18" charset="0"/>
              </a:rPr>
              <a:t>The upper conductive strip (wiper) and the bottom resistive strip are connected into an electric circuit. </a:t>
            </a:r>
          </a:p>
          <a:p>
            <a:pPr algn="just"/>
            <a:r>
              <a:rPr lang="en-US" sz="2800" dirty="0">
                <a:latin typeface="Cambria" panose="02040503050406030204" pitchFamily="18" charset="0"/>
                <a:ea typeface="Cambria" panose="02040503050406030204" pitchFamily="18" charset="0"/>
              </a:rPr>
              <a:t>When a pusher (e.g., a fingertip) is pressed against the upper strip at a specific distance x from the end, the contact strip flexes, touching the bottom strip and making an electric contact at the pressure point. That is, the contact strip works as a wiper in a pot. </a:t>
            </a:r>
          </a:p>
          <a:p>
            <a:pPr algn="just"/>
            <a:r>
              <a:rPr lang="en-US" sz="2800" dirty="0">
                <a:latin typeface="Cambria" panose="02040503050406030204" pitchFamily="18" charset="0"/>
                <a:ea typeface="Cambria" panose="02040503050406030204" pitchFamily="18" charset="0"/>
              </a:rPr>
              <a:t>The contact between two strips changes the output voltage from E to </a:t>
            </a:r>
            <a:r>
              <a:rPr lang="en-US" sz="2800" dirty="0" err="1">
                <a:latin typeface="Cambria" panose="02040503050406030204" pitchFamily="18" charset="0"/>
                <a:ea typeface="Cambria" panose="02040503050406030204" pitchFamily="18" charset="0"/>
              </a:rPr>
              <a:t>ER</a:t>
            </a:r>
            <a:r>
              <a:rPr lang="en-US" sz="2800" baseline="-25000" dirty="0" err="1">
                <a:latin typeface="Cambria" panose="02040503050406030204" pitchFamily="18" charset="0"/>
                <a:ea typeface="Cambria" panose="02040503050406030204" pitchFamily="18" charset="0"/>
              </a:rPr>
              <a:t>x</a:t>
            </a:r>
            <a:r>
              <a:rPr lang="en-US" sz="2800" dirty="0">
                <a:latin typeface="Cambria" panose="02040503050406030204" pitchFamily="18" charset="0"/>
                <a:ea typeface="Cambria" panose="02040503050406030204" pitchFamily="18" charset="0"/>
              </a:rPr>
              <a:t>/R</a:t>
            </a:r>
            <a:r>
              <a:rPr lang="en-US" sz="2800" baseline="-25000" dirty="0">
                <a:latin typeface="Cambria" panose="02040503050406030204" pitchFamily="18" charset="0"/>
                <a:ea typeface="Cambria" panose="02040503050406030204" pitchFamily="18" charset="0"/>
              </a:rPr>
              <a:t>0</a:t>
            </a:r>
            <a:r>
              <a:rPr lang="en-US" sz="2800" dirty="0">
                <a:latin typeface="Cambria" panose="02040503050406030204" pitchFamily="18" charset="0"/>
                <a:ea typeface="Cambria" panose="02040503050406030204" pitchFamily="18" charset="0"/>
              </a:rPr>
              <a:t>, which is proportional to distance x from the left side of the sensor</a:t>
            </a:r>
            <a:endParaRPr lang="en-IN"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487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If The electric field resulted from an infinite sheet of charge,  is perpendicular to the plane of the sheet and has magnitude</a:t>
            </a: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76B6F2B-DC9B-8D33-B414-5DDE788D5C30}"/>
              </a:ext>
            </a:extLst>
          </p:cNvPr>
          <p:cNvPicPr>
            <a:picLocks noChangeAspect="1"/>
          </p:cNvPicPr>
          <p:nvPr/>
        </p:nvPicPr>
        <p:blipFill>
          <a:blip r:embed="rId2"/>
          <a:stretch>
            <a:fillRect/>
          </a:stretch>
        </p:blipFill>
        <p:spPr>
          <a:xfrm>
            <a:off x="1056640" y="2524125"/>
            <a:ext cx="3807574" cy="3460115"/>
          </a:xfrm>
          <a:prstGeom prst="rect">
            <a:avLst/>
          </a:prstGeom>
        </p:spPr>
      </p:pic>
      <p:pic>
        <p:nvPicPr>
          <p:cNvPr id="11" name="Picture 10">
            <a:extLst>
              <a:ext uri="{FF2B5EF4-FFF2-40B4-BE49-F238E27FC236}">
                <a16:creationId xmlns:a16="http://schemas.microsoft.com/office/drawing/2014/main" id="{00B13D27-823E-CC39-9BFB-DE8647A79740}"/>
              </a:ext>
            </a:extLst>
          </p:cNvPr>
          <p:cNvPicPr>
            <a:picLocks noChangeAspect="1"/>
          </p:cNvPicPr>
          <p:nvPr/>
        </p:nvPicPr>
        <p:blipFill>
          <a:blip r:embed="rId3"/>
          <a:stretch>
            <a:fillRect/>
          </a:stretch>
        </p:blipFill>
        <p:spPr>
          <a:xfrm>
            <a:off x="6701211" y="3429000"/>
            <a:ext cx="1628775" cy="981075"/>
          </a:xfrm>
          <a:prstGeom prst="rect">
            <a:avLst/>
          </a:prstGeom>
        </p:spPr>
      </p:pic>
    </p:spTree>
    <p:extLst>
      <p:ext uri="{BB962C8B-B14F-4D97-AF65-F5344CB8AC3E}">
        <p14:creationId xmlns:p14="http://schemas.microsoft.com/office/powerpoint/2010/main" val="22921656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dirty="0"/>
              <a:t>Another interesting potentiometric sensor uses the piezoresistive properties of carbon-impregnated plastics</a:t>
            </a:r>
          </a:p>
          <a:p>
            <a:pPr marL="0" indent="0" algn="just">
              <a:buNone/>
            </a:pPr>
            <a:endParaRPr lang="en-IN" sz="32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A6D87FC-E077-1B7F-FB93-AB4B57D1728C}"/>
              </a:ext>
            </a:extLst>
          </p:cNvPr>
          <p:cNvPicPr>
            <a:picLocks noChangeAspect="1"/>
          </p:cNvPicPr>
          <p:nvPr/>
        </p:nvPicPr>
        <p:blipFill>
          <a:blip r:embed="rId2"/>
          <a:stretch>
            <a:fillRect/>
          </a:stretch>
        </p:blipFill>
        <p:spPr>
          <a:xfrm>
            <a:off x="2141537" y="2387030"/>
            <a:ext cx="6791325" cy="2581275"/>
          </a:xfrm>
          <a:prstGeom prst="rect">
            <a:avLst/>
          </a:prstGeom>
        </p:spPr>
      </p:pic>
    </p:spTree>
    <p:extLst>
      <p:ext uri="{BB962C8B-B14F-4D97-AF65-F5344CB8AC3E}">
        <p14:creationId xmlns:p14="http://schemas.microsoft.com/office/powerpoint/2010/main" val="207971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0" y="589281"/>
            <a:ext cx="12039600" cy="6176774"/>
          </a:xfrm>
        </p:spPr>
        <p:txBody>
          <a:bodyPr>
            <a:normAutofit/>
          </a:bodyPr>
          <a:lstStyle/>
          <a:p>
            <a:pPr marL="0" indent="0" algn="just">
              <a:buNone/>
            </a:pPr>
            <a:r>
              <a:rPr lang="en-IN" sz="2400" b="1" dirty="0">
                <a:latin typeface="Cambria" panose="02040503050406030204" pitchFamily="18" charset="0"/>
                <a:ea typeface="Cambria" panose="02040503050406030204" pitchFamily="18" charset="0"/>
              </a:rPr>
              <a:t>Piezoresistive Sensors:</a:t>
            </a:r>
          </a:p>
          <a:p>
            <a:pPr marL="0" indent="0" algn="just">
              <a:buNone/>
            </a:pPr>
            <a:r>
              <a:rPr lang="en-US" sz="2400" dirty="0">
                <a:latin typeface="Cambria" panose="02040503050406030204" pitchFamily="18" charset="0"/>
                <a:ea typeface="Cambria" panose="02040503050406030204" pitchFamily="18" charset="0"/>
              </a:rPr>
              <a:t>Piezoresistive is the change of material electrical resistance in response to stress or material deformation. </a:t>
            </a:r>
          </a:p>
          <a:p>
            <a:pPr marL="0" indent="0" algn="just">
              <a:buNone/>
            </a:pPr>
            <a:r>
              <a:rPr lang="en-US" sz="2400" dirty="0">
                <a:latin typeface="Cambria" panose="02040503050406030204" pitchFamily="18" charset="0"/>
                <a:ea typeface="Cambria" panose="02040503050406030204" pitchFamily="18" charset="0"/>
              </a:rPr>
              <a:t>A stress/strain-sensitive resistor can be incorporated into a mechanical structure that is deformed and the resistance change and amount of strain is calculated to relate them to a deformation. </a:t>
            </a:r>
          </a:p>
          <a:p>
            <a:pPr marL="0" indent="0" algn="just">
              <a:buNone/>
            </a:pPr>
            <a:r>
              <a:rPr lang="en-US" sz="2400" dirty="0">
                <a:latin typeface="Cambria" panose="02040503050406030204" pitchFamily="18" charset="0"/>
                <a:ea typeface="Cambria" panose="02040503050406030204" pitchFamily="18" charset="0"/>
              </a:rPr>
              <a:t>Sensitivity of a piezoresistive element is quantified as gauge factor, which is defined as the relative change in resistance per unit strain ε:</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A normalized change in the piezo resistance can be expressed as: </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000" dirty="0"/>
              <a:t>Where ρ is the specific resistivity, l is the length, and a is a cross-section area of the sensing resistor</a:t>
            </a:r>
            <a:endParaRPr lang="en-US" sz="2400"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F3FD9016-1F7C-9497-5297-4381776A65B2}"/>
              </a:ext>
            </a:extLst>
          </p:cNvPr>
          <p:cNvPicPr>
            <a:picLocks noChangeAspect="1"/>
          </p:cNvPicPr>
          <p:nvPr/>
        </p:nvPicPr>
        <p:blipFill>
          <a:blip r:embed="rId2"/>
          <a:stretch>
            <a:fillRect/>
          </a:stretch>
        </p:blipFill>
        <p:spPr>
          <a:xfrm>
            <a:off x="4076700" y="3745499"/>
            <a:ext cx="2019300" cy="903090"/>
          </a:xfrm>
          <a:prstGeom prst="rect">
            <a:avLst/>
          </a:prstGeom>
        </p:spPr>
      </p:pic>
      <p:pic>
        <p:nvPicPr>
          <p:cNvPr id="6" name="Picture 5">
            <a:extLst>
              <a:ext uri="{FF2B5EF4-FFF2-40B4-BE49-F238E27FC236}">
                <a16:creationId xmlns:a16="http://schemas.microsoft.com/office/drawing/2014/main" id="{81B532ED-0373-FDAB-1D88-9D6610FF8A4F}"/>
              </a:ext>
            </a:extLst>
          </p:cNvPr>
          <p:cNvPicPr>
            <a:picLocks noChangeAspect="1"/>
          </p:cNvPicPr>
          <p:nvPr/>
        </p:nvPicPr>
        <p:blipFill>
          <a:blip r:embed="rId3"/>
          <a:stretch>
            <a:fillRect/>
          </a:stretch>
        </p:blipFill>
        <p:spPr>
          <a:xfrm>
            <a:off x="2389505" y="5145924"/>
            <a:ext cx="6175375" cy="1122795"/>
          </a:xfrm>
          <a:prstGeom prst="rect">
            <a:avLst/>
          </a:prstGeom>
        </p:spPr>
      </p:pic>
    </p:spTree>
    <p:extLst>
      <p:ext uri="{BB962C8B-B14F-4D97-AF65-F5344CB8AC3E}">
        <p14:creationId xmlns:p14="http://schemas.microsoft.com/office/powerpoint/2010/main" val="4109031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400" dirty="0">
                <a:latin typeface="Cambria" panose="02040503050406030204" pitchFamily="18" charset="0"/>
                <a:ea typeface="Cambria" panose="02040503050406030204" pitchFamily="18" charset="0"/>
              </a:rPr>
              <a:t>Piezoresistive Sensors:</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A13FD76-A45C-18E1-0D64-31E13190A3BA}"/>
              </a:ext>
            </a:extLst>
          </p:cNvPr>
          <p:cNvPicPr>
            <a:picLocks noChangeAspect="1"/>
          </p:cNvPicPr>
          <p:nvPr/>
        </p:nvPicPr>
        <p:blipFill>
          <a:blip r:embed="rId2"/>
          <a:stretch>
            <a:fillRect/>
          </a:stretch>
        </p:blipFill>
        <p:spPr>
          <a:xfrm>
            <a:off x="1845310" y="2115568"/>
            <a:ext cx="8115300" cy="3124200"/>
          </a:xfrm>
          <a:prstGeom prst="rect">
            <a:avLst/>
          </a:prstGeom>
        </p:spPr>
      </p:pic>
    </p:spTree>
    <p:extLst>
      <p:ext uri="{BB962C8B-B14F-4D97-AF65-F5344CB8AC3E}">
        <p14:creationId xmlns:p14="http://schemas.microsoft.com/office/powerpoint/2010/main" val="356298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400" dirty="0">
                <a:latin typeface="Cambria" panose="02040503050406030204" pitchFamily="18" charset="0"/>
                <a:ea typeface="Cambria" panose="02040503050406030204" pitchFamily="18" charset="0"/>
              </a:rPr>
              <a:t>Piezoresistive Sensors:</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8288DC17-5DEA-ADBD-AE13-3B55393C7C4F}"/>
              </a:ext>
            </a:extLst>
          </p:cNvPr>
          <p:cNvPicPr>
            <a:picLocks noChangeAspect="1"/>
          </p:cNvPicPr>
          <p:nvPr/>
        </p:nvPicPr>
        <p:blipFill>
          <a:blip r:embed="rId2"/>
          <a:stretch>
            <a:fillRect/>
          </a:stretch>
        </p:blipFill>
        <p:spPr>
          <a:xfrm>
            <a:off x="2621914" y="1492249"/>
            <a:ext cx="6816726" cy="5147901"/>
          </a:xfrm>
          <a:prstGeom prst="rect">
            <a:avLst/>
          </a:prstGeom>
        </p:spPr>
      </p:pic>
    </p:spTree>
    <p:extLst>
      <p:ext uri="{BB962C8B-B14F-4D97-AF65-F5344CB8AC3E}">
        <p14:creationId xmlns:p14="http://schemas.microsoft.com/office/powerpoint/2010/main" val="40038701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Piezoresistive Sensors:</a:t>
            </a:r>
          </a:p>
          <a:p>
            <a:pPr marL="0" indent="0" algn="just">
              <a:buNone/>
            </a:pPr>
            <a:endParaRPr lang="en-IN"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Both resistors are connected to a Wheatstone bridge circuit that converts the resistance changes to a voltage change, representing the plate displacement.</a:t>
            </a:r>
          </a:p>
          <a:p>
            <a:pPr algn="just"/>
            <a:r>
              <a:rPr lang="en-US" sz="2800" dirty="0">
                <a:latin typeface="Cambria" panose="02040503050406030204" pitchFamily="18" charset="0"/>
                <a:ea typeface="Cambria" panose="02040503050406030204" pitchFamily="18" charset="0"/>
              </a:rPr>
              <a:t>This type of displacement sensors is widely used with the Micro-Electro-Mechanical Systems (MEMS) technologies for fabricating force and pressure sensors, accelerometers, and many other sensors that require displacement transducers for their operations.</a:t>
            </a:r>
            <a:endParaRPr lang="en-IN"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088482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400" b="1" dirty="0">
                <a:latin typeface="Cambria" panose="02040503050406030204" pitchFamily="18" charset="0"/>
                <a:ea typeface="Cambria" panose="02040503050406030204" pitchFamily="18" charset="0"/>
              </a:rPr>
              <a:t>Capacitive Sensors:</a:t>
            </a:r>
          </a:p>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B7940DC-7048-CA09-F579-9272EEB13673}"/>
              </a:ext>
            </a:extLst>
          </p:cNvPr>
          <p:cNvPicPr>
            <a:picLocks noChangeAspect="1"/>
          </p:cNvPicPr>
          <p:nvPr/>
        </p:nvPicPr>
        <p:blipFill>
          <a:blip r:embed="rId2"/>
          <a:stretch>
            <a:fillRect/>
          </a:stretch>
        </p:blipFill>
        <p:spPr>
          <a:xfrm>
            <a:off x="1815782" y="1984374"/>
            <a:ext cx="7452029" cy="3248025"/>
          </a:xfrm>
          <a:prstGeom prst="rect">
            <a:avLst/>
          </a:prstGeom>
        </p:spPr>
      </p:pic>
    </p:spTree>
    <p:extLst>
      <p:ext uri="{BB962C8B-B14F-4D97-AF65-F5344CB8AC3E}">
        <p14:creationId xmlns:p14="http://schemas.microsoft.com/office/powerpoint/2010/main" val="2998392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400" b="1" dirty="0">
                <a:latin typeface="Cambria" panose="02040503050406030204" pitchFamily="18" charset="0"/>
                <a:ea typeface="Cambria" panose="02040503050406030204" pitchFamily="18" charset="0"/>
              </a:rPr>
              <a:t>Capacitive Sensors:</a:t>
            </a:r>
          </a:p>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28D3216-5AD3-432B-4C23-0BFB8764C30A}"/>
              </a:ext>
            </a:extLst>
          </p:cNvPr>
          <p:cNvPicPr>
            <a:picLocks noChangeAspect="1"/>
          </p:cNvPicPr>
          <p:nvPr/>
        </p:nvPicPr>
        <p:blipFill>
          <a:blip r:embed="rId2"/>
          <a:stretch>
            <a:fillRect/>
          </a:stretch>
        </p:blipFill>
        <p:spPr>
          <a:xfrm>
            <a:off x="2786062" y="2205037"/>
            <a:ext cx="6619875" cy="2447925"/>
          </a:xfrm>
          <a:prstGeom prst="rect">
            <a:avLst/>
          </a:prstGeom>
        </p:spPr>
      </p:pic>
    </p:spTree>
    <p:extLst>
      <p:ext uri="{BB962C8B-B14F-4D97-AF65-F5344CB8AC3E}">
        <p14:creationId xmlns:p14="http://schemas.microsoft.com/office/powerpoint/2010/main" val="135215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137160" y="340613"/>
            <a:ext cx="11775440" cy="6176774"/>
          </a:xfrm>
        </p:spPr>
        <p:txBody>
          <a:bodyPr>
            <a:normAutofit/>
          </a:bodyPr>
          <a:lstStyle/>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r>
              <a:rPr lang="en-IN" sz="2400" b="1" dirty="0">
                <a:latin typeface="Cambria" panose="02040503050406030204" pitchFamily="18" charset="0"/>
                <a:ea typeface="Cambria" panose="02040503050406030204" pitchFamily="18" charset="0"/>
              </a:rPr>
              <a:t>Capacitive Sensors:</a:t>
            </a:r>
          </a:p>
          <a:p>
            <a:pPr marL="0" indent="0" algn="just">
              <a:buNone/>
            </a:pPr>
            <a:r>
              <a:rPr lang="en-US" sz="2400" dirty="0">
                <a:latin typeface="Cambria" panose="02040503050406030204" pitchFamily="18" charset="0"/>
                <a:ea typeface="Cambria" panose="02040503050406030204" pitchFamily="18" charset="0"/>
              </a:rPr>
              <a:t>When the central plate moves downward by distance x, Fig. 8.8b. This causes changes in the respective capacitance values</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r>
              <a:rPr lang="en-US" sz="2400" dirty="0" err="1">
                <a:latin typeface="Cambria" panose="02040503050406030204" pitchFamily="18" charset="0"/>
                <a:ea typeface="Cambria" panose="02040503050406030204" pitchFamily="18" charset="0"/>
              </a:rPr>
              <a:t>athe</a:t>
            </a:r>
            <a:r>
              <a:rPr lang="en-US" sz="2400" dirty="0">
                <a:latin typeface="Cambria" panose="02040503050406030204" pitchFamily="18" charset="0"/>
                <a:ea typeface="Cambria" panose="02040503050406030204" pitchFamily="18" charset="0"/>
              </a:rPr>
              <a:t> central plate signal V increases in proportion to the displacement while the phase of that signal indicates the central plate direction—up or down. The amplitude of the output signals is</a:t>
            </a:r>
            <a:endParaRPr lang="en-IN" sz="24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7F95233-8527-19BC-0C5E-ADD6833A9CA1}"/>
              </a:ext>
            </a:extLst>
          </p:cNvPr>
          <p:cNvPicPr>
            <a:picLocks noChangeAspect="1"/>
          </p:cNvPicPr>
          <p:nvPr/>
        </p:nvPicPr>
        <p:blipFill>
          <a:blip r:embed="rId2"/>
          <a:stretch>
            <a:fillRect/>
          </a:stretch>
        </p:blipFill>
        <p:spPr>
          <a:xfrm>
            <a:off x="3020695" y="1971675"/>
            <a:ext cx="4972050" cy="1457325"/>
          </a:xfrm>
          <a:prstGeom prst="rect">
            <a:avLst/>
          </a:prstGeom>
        </p:spPr>
      </p:pic>
      <p:pic>
        <p:nvPicPr>
          <p:cNvPr id="7" name="Picture 6">
            <a:extLst>
              <a:ext uri="{FF2B5EF4-FFF2-40B4-BE49-F238E27FC236}">
                <a16:creationId xmlns:a16="http://schemas.microsoft.com/office/drawing/2014/main" id="{CCB07287-BD06-23ED-C73D-E84B1CF82A90}"/>
              </a:ext>
            </a:extLst>
          </p:cNvPr>
          <p:cNvPicPr>
            <a:picLocks noChangeAspect="1"/>
          </p:cNvPicPr>
          <p:nvPr/>
        </p:nvPicPr>
        <p:blipFill>
          <a:blip r:embed="rId3"/>
          <a:stretch>
            <a:fillRect/>
          </a:stretch>
        </p:blipFill>
        <p:spPr>
          <a:xfrm>
            <a:off x="2181542" y="4811395"/>
            <a:ext cx="5248275" cy="1333500"/>
          </a:xfrm>
          <a:prstGeom prst="rect">
            <a:avLst/>
          </a:prstGeom>
        </p:spPr>
      </p:pic>
    </p:spTree>
    <p:extLst>
      <p:ext uri="{BB962C8B-B14F-4D97-AF65-F5344CB8AC3E}">
        <p14:creationId xmlns:p14="http://schemas.microsoft.com/office/powerpoint/2010/main" val="4217422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400" b="1" dirty="0">
                <a:latin typeface="Cambria" panose="02040503050406030204" pitchFamily="18" charset="0"/>
                <a:ea typeface="Cambria" panose="02040503050406030204" pitchFamily="18" charset="0"/>
              </a:rPr>
              <a:t>Capacitive Sensors:</a:t>
            </a:r>
          </a:p>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8CF4668-096C-285F-4DAE-44798CCB59D1}"/>
              </a:ext>
            </a:extLst>
          </p:cNvPr>
          <p:cNvPicPr>
            <a:picLocks noChangeAspect="1"/>
          </p:cNvPicPr>
          <p:nvPr/>
        </p:nvPicPr>
        <p:blipFill>
          <a:blip r:embed="rId2"/>
          <a:stretch>
            <a:fillRect/>
          </a:stretch>
        </p:blipFill>
        <p:spPr>
          <a:xfrm>
            <a:off x="3342639" y="1963090"/>
            <a:ext cx="8440645" cy="3706190"/>
          </a:xfrm>
          <a:prstGeom prst="rect">
            <a:avLst/>
          </a:prstGeom>
        </p:spPr>
      </p:pic>
      <p:pic>
        <p:nvPicPr>
          <p:cNvPr id="6" name="Picture 5">
            <a:extLst>
              <a:ext uri="{FF2B5EF4-FFF2-40B4-BE49-F238E27FC236}">
                <a16:creationId xmlns:a16="http://schemas.microsoft.com/office/drawing/2014/main" id="{3B84D4C9-F8E0-4476-E2BE-81D6C8056EA2}"/>
              </a:ext>
            </a:extLst>
          </p:cNvPr>
          <p:cNvPicPr>
            <a:picLocks noChangeAspect="1"/>
          </p:cNvPicPr>
          <p:nvPr/>
        </p:nvPicPr>
        <p:blipFill>
          <a:blip r:embed="rId3"/>
          <a:stretch>
            <a:fillRect/>
          </a:stretch>
        </p:blipFill>
        <p:spPr>
          <a:xfrm>
            <a:off x="71636" y="2934718"/>
            <a:ext cx="3495675" cy="1485900"/>
          </a:xfrm>
          <a:prstGeom prst="rect">
            <a:avLst/>
          </a:prstGeom>
        </p:spPr>
      </p:pic>
    </p:spTree>
    <p:extLst>
      <p:ext uri="{BB962C8B-B14F-4D97-AF65-F5344CB8AC3E}">
        <p14:creationId xmlns:p14="http://schemas.microsoft.com/office/powerpoint/2010/main" val="7482531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lnSpcReduction="10000"/>
          </a:bodyPr>
          <a:lstStyle/>
          <a:p>
            <a:pPr marL="0" indent="0" algn="just">
              <a:buNone/>
            </a:pPr>
            <a:r>
              <a:rPr lang="en-IN" sz="2800" b="1" dirty="0">
                <a:latin typeface="Cambria" panose="02040503050406030204" pitchFamily="18" charset="0"/>
                <a:ea typeface="Cambria" panose="02040503050406030204" pitchFamily="18" charset="0"/>
              </a:rPr>
              <a:t>Capacitive Sensors:</a:t>
            </a:r>
          </a:p>
          <a:p>
            <a:pPr marL="0" indent="0" algn="just">
              <a:buNone/>
            </a:pPr>
            <a:endParaRPr lang="en-IN" sz="2400" b="1" dirty="0">
              <a:latin typeface="Cambria" panose="02040503050406030204" pitchFamily="18" charset="0"/>
              <a:ea typeface="Cambria" panose="02040503050406030204" pitchFamily="18" charset="0"/>
            </a:endParaRPr>
          </a:p>
          <a:p>
            <a:pPr algn="just"/>
            <a:r>
              <a:rPr lang="en-US" sz="2600" dirty="0">
                <a:latin typeface="Cambria" panose="02040503050406030204" pitchFamily="18" charset="0"/>
                <a:ea typeface="Cambria" panose="02040503050406030204" pitchFamily="18" charset="0"/>
              </a:rPr>
              <a:t>Here the sensor is one of the metal plates, and the target is the other. </a:t>
            </a:r>
          </a:p>
          <a:p>
            <a:pPr algn="just"/>
            <a:r>
              <a:rPr lang="en-US" sz="2600" dirty="0">
                <a:latin typeface="Cambria" panose="02040503050406030204" pitchFamily="18" charset="0"/>
                <a:ea typeface="Cambria" panose="02040503050406030204" pitchFamily="18" charset="0"/>
              </a:rPr>
              <a:t>Capacitive sensors measure changes in the capacitance between the sensor and the target by creating an alternating electric field between the sensor and the target and monitoring changes in the electric field.</a:t>
            </a:r>
          </a:p>
          <a:p>
            <a:pPr algn="just"/>
            <a:r>
              <a:rPr lang="en-US" sz="2600" dirty="0">
                <a:latin typeface="Cambria" panose="02040503050406030204" pitchFamily="18" charset="0"/>
                <a:ea typeface="Cambria" panose="02040503050406030204" pitchFamily="18" charset="0"/>
              </a:rPr>
              <a:t>Capacitance is affected by three things: the sizes of the probe and target surfaces, the distance between them, and the material that is in the gap. </a:t>
            </a:r>
          </a:p>
          <a:p>
            <a:pPr algn="just"/>
            <a:r>
              <a:rPr lang="en-US" sz="2600" dirty="0">
                <a:latin typeface="Cambria" panose="02040503050406030204" pitchFamily="18" charset="0"/>
                <a:ea typeface="Cambria" panose="02040503050406030204" pitchFamily="18" charset="0"/>
              </a:rPr>
              <a:t>In most applications, the sizes of the sensor and target do not change.</a:t>
            </a:r>
          </a:p>
          <a:p>
            <a:pPr algn="just"/>
            <a:r>
              <a:rPr lang="en-US" sz="2600" dirty="0">
                <a:latin typeface="Cambria" panose="02040503050406030204" pitchFamily="18" charset="0"/>
                <a:ea typeface="Cambria" panose="02040503050406030204" pitchFamily="18" charset="0"/>
              </a:rPr>
              <a:t>When used with conductive targets, the gap material does not change. The only remaining variable is the distance between the sensor and the target, so the capacitance is an indicator of the gap size or the position of the target. </a:t>
            </a:r>
          </a:p>
          <a:p>
            <a:pPr algn="just"/>
            <a:r>
              <a:rPr lang="en-US" sz="2600" dirty="0">
                <a:latin typeface="Cambria" panose="02040503050406030204" pitchFamily="18" charset="0"/>
                <a:ea typeface="Cambria" panose="02040503050406030204" pitchFamily="18" charset="0"/>
              </a:rPr>
              <a:t>Capacitive sensors are calibrated to produce a certain output change corresponding to a certain change in the distance between the sensor and the target. This is called the sensitivity.</a:t>
            </a:r>
            <a:endParaRPr lang="en-IN" sz="2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6118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If The electric field resulted from an infinite sheet of charge,  is perpendicular to the plane of the sheet and has magnitude</a:t>
            </a: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5E6B8520-876A-5116-C609-3028E1DD85F7}"/>
              </a:ext>
            </a:extLst>
          </p:cNvPr>
          <p:cNvPicPr>
            <a:picLocks noChangeAspect="1"/>
          </p:cNvPicPr>
          <p:nvPr/>
        </p:nvPicPr>
        <p:blipFill>
          <a:blip r:embed="rId2"/>
          <a:stretch>
            <a:fillRect/>
          </a:stretch>
        </p:blipFill>
        <p:spPr>
          <a:xfrm>
            <a:off x="1927543" y="2607501"/>
            <a:ext cx="3152458" cy="3491085"/>
          </a:xfrm>
          <a:prstGeom prst="rect">
            <a:avLst/>
          </a:prstGeom>
        </p:spPr>
      </p:pic>
      <p:pic>
        <p:nvPicPr>
          <p:cNvPr id="6" name="Picture 5">
            <a:extLst>
              <a:ext uri="{FF2B5EF4-FFF2-40B4-BE49-F238E27FC236}">
                <a16:creationId xmlns:a16="http://schemas.microsoft.com/office/drawing/2014/main" id="{ACA6D8ED-CD74-E93E-93C9-0DFDD506D578}"/>
              </a:ext>
            </a:extLst>
          </p:cNvPr>
          <p:cNvPicPr>
            <a:picLocks noChangeAspect="1"/>
          </p:cNvPicPr>
          <p:nvPr/>
        </p:nvPicPr>
        <p:blipFill>
          <a:blip r:embed="rId3"/>
          <a:stretch>
            <a:fillRect/>
          </a:stretch>
        </p:blipFill>
        <p:spPr>
          <a:xfrm>
            <a:off x="6990081" y="3429000"/>
            <a:ext cx="2505590" cy="1648196"/>
          </a:xfrm>
          <a:prstGeom prst="rect">
            <a:avLst/>
          </a:prstGeom>
        </p:spPr>
      </p:pic>
    </p:spTree>
    <p:extLst>
      <p:ext uri="{BB962C8B-B14F-4D97-AF65-F5344CB8AC3E}">
        <p14:creationId xmlns:p14="http://schemas.microsoft.com/office/powerpoint/2010/main" val="41911772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Inductive Sensors:</a:t>
            </a:r>
          </a:p>
          <a:p>
            <a:pPr algn="just"/>
            <a:r>
              <a:rPr lang="en-US" sz="2400" dirty="0"/>
              <a:t>Inductive sensors, also known as eddy current sensors, are noncontact devices used for precision measurement of a conductive target’s position.</a:t>
            </a:r>
          </a:p>
          <a:p>
            <a:pPr algn="just"/>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F18BBF0-F565-7D1D-162D-869B11ED9867}"/>
              </a:ext>
            </a:extLst>
          </p:cNvPr>
          <p:cNvPicPr>
            <a:picLocks noChangeAspect="1"/>
          </p:cNvPicPr>
          <p:nvPr/>
        </p:nvPicPr>
        <p:blipFill>
          <a:blip r:embed="rId2"/>
          <a:stretch>
            <a:fillRect/>
          </a:stretch>
        </p:blipFill>
        <p:spPr>
          <a:xfrm>
            <a:off x="3439795" y="1947862"/>
            <a:ext cx="4972685" cy="4478765"/>
          </a:xfrm>
          <a:prstGeom prst="rect">
            <a:avLst/>
          </a:prstGeom>
        </p:spPr>
      </p:pic>
    </p:spTree>
    <p:extLst>
      <p:ext uri="{BB962C8B-B14F-4D97-AF65-F5344CB8AC3E}">
        <p14:creationId xmlns:p14="http://schemas.microsoft.com/office/powerpoint/2010/main" val="3398557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lnSpcReduction="10000"/>
          </a:bodyPr>
          <a:lstStyle/>
          <a:p>
            <a:pPr marL="0" indent="0" algn="just">
              <a:buNone/>
            </a:pPr>
            <a:r>
              <a:rPr lang="en-IN" sz="2400" b="1" dirty="0">
                <a:latin typeface="Cambria" panose="02040503050406030204" pitchFamily="18" charset="0"/>
                <a:ea typeface="Cambria" panose="02040503050406030204" pitchFamily="18" charset="0"/>
              </a:rPr>
              <a:t>Inductive Sensors:</a:t>
            </a:r>
          </a:p>
          <a:p>
            <a:pPr algn="just"/>
            <a:r>
              <a:rPr lang="en-IN" sz="2400" dirty="0">
                <a:latin typeface="Cambria" panose="02040503050406030204" pitchFamily="18" charset="0"/>
                <a:ea typeface="Cambria" panose="02040503050406030204" pitchFamily="18" charset="0"/>
              </a:rPr>
              <a:t>They are </a:t>
            </a:r>
            <a:r>
              <a:rPr lang="en-US" sz="2400" dirty="0">
                <a:latin typeface="Cambria" panose="02040503050406030204" pitchFamily="18" charset="0"/>
                <a:ea typeface="Cambria" panose="02040503050406030204" pitchFamily="18" charset="0"/>
              </a:rPr>
              <a:t>well adapted to hostile environments where oil, coolants, or other liquids may appear in the gap. </a:t>
            </a:r>
          </a:p>
          <a:p>
            <a:pPr algn="just"/>
            <a:r>
              <a:rPr lang="en-US" sz="2400" dirty="0">
                <a:latin typeface="Cambria" panose="02040503050406030204" pitchFamily="18" charset="0"/>
                <a:ea typeface="Cambria" panose="02040503050406030204" pitchFamily="18" charset="0"/>
              </a:rPr>
              <a:t>Inductive sensors are sensitive to the type of target material.</a:t>
            </a:r>
          </a:p>
          <a:p>
            <a:pPr algn="just"/>
            <a:r>
              <a:rPr lang="en-US" sz="2400" dirty="0">
                <a:latin typeface="Cambria" panose="02040503050406030204" pitchFamily="18" charset="0"/>
                <a:ea typeface="Cambria" panose="02040503050406030204" pitchFamily="18" charset="0"/>
              </a:rPr>
              <a:t>Copper, steel, aluminum, and others react differently to the sensor, so for optimum performance, the sensor must be calibrated to the correct target material.</a:t>
            </a:r>
          </a:p>
          <a:p>
            <a:pPr algn="just"/>
            <a:r>
              <a:rPr lang="en-US" sz="2400" dirty="0">
                <a:latin typeface="Cambria" panose="02040503050406030204" pitchFamily="18" charset="0"/>
                <a:ea typeface="Cambria" panose="02040503050406030204" pitchFamily="18" charset="0"/>
              </a:rPr>
              <a:t>inductive sensors use an electromagnetic field that penetrates into the target. By passing an alternating current through a coil in the end of the probe, inductive sensors generate an alternating electromagnetic field around the end of the probe. When this alternating field contacts the target, small electrical currents are induced in the target material (eddy currents). </a:t>
            </a:r>
          </a:p>
          <a:p>
            <a:pPr algn="just"/>
            <a:r>
              <a:rPr lang="en-US" sz="2400" dirty="0">
                <a:latin typeface="Cambria" panose="02040503050406030204" pitchFamily="18" charset="0"/>
                <a:ea typeface="Cambria" panose="02040503050406030204" pitchFamily="18" charset="0"/>
              </a:rPr>
              <a:t>These electrical currents, then, generate their own electromagnetic fields. These small fields react with the probe’s field in such a way that the driver electronics can measure them. </a:t>
            </a:r>
          </a:p>
          <a:p>
            <a:pPr algn="just"/>
            <a:r>
              <a:rPr lang="en-US" sz="2400" dirty="0">
                <a:latin typeface="Cambria" panose="02040503050406030204" pitchFamily="18" charset="0"/>
                <a:ea typeface="Cambria" panose="02040503050406030204" pitchFamily="18" charset="0"/>
              </a:rPr>
              <a:t>The closer the probe is to the target, the more the eddy currents react with the probe field and the greater the driver’s output</a:t>
            </a:r>
          </a:p>
          <a:p>
            <a:pPr algn="just"/>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1480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Presence, Displacement, and Leve</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Inductive Sensors:</a:t>
            </a:r>
          </a:p>
          <a:p>
            <a:pPr algn="just"/>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Inductive sensors are affected by three things: the sizes of the probe coil and target, the distance between them, and the target material. </a:t>
            </a:r>
          </a:p>
          <a:p>
            <a:pPr algn="just"/>
            <a:r>
              <a:rPr lang="en-US" sz="2400" dirty="0">
                <a:latin typeface="Cambria" panose="02040503050406030204" pitchFamily="18" charset="0"/>
                <a:ea typeface="Cambria" panose="02040503050406030204" pitchFamily="18" charset="0"/>
              </a:rPr>
              <a:t>For displacement measurements, the sensor is calibrated for the target material, and the probe size remains constant, leaving the target/probe gap as the only variable.</a:t>
            </a: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marL="0" indent="0" algn="ctr">
              <a:buNone/>
            </a:pPr>
            <a:r>
              <a:rPr lang="en-US" sz="2800" b="1" dirty="0">
                <a:solidFill>
                  <a:srgbClr val="7030A0"/>
                </a:solidFill>
                <a:latin typeface="Cambria" panose="02040503050406030204" pitchFamily="18" charset="0"/>
                <a:ea typeface="Cambria" panose="02040503050406030204" pitchFamily="18" charset="0"/>
              </a:rPr>
              <a:t>“ Because of its sensitivity to material changes, eddy current technology is also used to detect flaws, cracks, weld seams, and holes in conductive materials”</a:t>
            </a:r>
            <a:endParaRPr lang="en-IN" sz="3200" b="1" dirty="0">
              <a:solidFill>
                <a:srgbClr val="7030A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48928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fontScale="92500" lnSpcReduction="10000"/>
          </a:bodyPr>
          <a:lstStyle/>
          <a:p>
            <a:pPr marL="0" indent="0" algn="just">
              <a:buNone/>
            </a:pPr>
            <a:r>
              <a:rPr lang="en-US" sz="2800" dirty="0">
                <a:latin typeface="Cambria" panose="02040503050406030204" pitchFamily="18" charset="0"/>
                <a:ea typeface="Cambria" panose="02040503050406030204" pitchFamily="18" charset="0"/>
              </a:rPr>
              <a:t>In many industrial applications, measurement of material thickness is essential for manufacturing, process and quality control, safety, airspace, </a:t>
            </a:r>
            <a:r>
              <a:rPr lang="en-US" sz="2800" dirty="0" err="1">
                <a:latin typeface="Cambria" panose="02040503050406030204" pitchFamily="18" charset="0"/>
                <a:ea typeface="Cambria" panose="02040503050406030204" pitchFamily="18" charset="0"/>
              </a:rPr>
              <a:t>etc</a:t>
            </a: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IN" sz="2800" b="1" dirty="0">
                <a:latin typeface="Cambria" panose="02040503050406030204" pitchFamily="18" charset="0"/>
                <a:ea typeface="Cambria" panose="02040503050406030204" pitchFamily="18" charset="0"/>
              </a:rPr>
              <a:t>Film Sensors:</a:t>
            </a:r>
          </a:p>
          <a:p>
            <a:pPr marL="0" indent="0" algn="just">
              <a:buNone/>
            </a:pPr>
            <a:r>
              <a:rPr lang="en-US" sz="2800" dirty="0">
                <a:latin typeface="Cambria" panose="02040503050406030204" pitchFamily="18" charset="0"/>
                <a:ea typeface="Cambria" panose="02040503050406030204" pitchFamily="18" charset="0"/>
              </a:rPr>
              <a:t>Sensors for measuring thickness of films range from mechanical gauges to ultrasonic probes to optical to electromagnetic and capacitive types. The method of measurement greatly depends on the film composition (conductive, isolating, ferromagnetic, etc.), thickness range, motion, temperature stability, and other factors. </a:t>
            </a:r>
          </a:p>
          <a:p>
            <a:pPr marL="0" indent="0" algn="just">
              <a:buNone/>
            </a:pPr>
            <a:r>
              <a:rPr lang="en-US" sz="2800" dirty="0">
                <a:latin typeface="Cambria" panose="02040503050406030204" pitchFamily="18" charset="0"/>
                <a:ea typeface="Cambria" panose="02040503050406030204" pitchFamily="18" charset="0"/>
              </a:rPr>
              <a:t>Coating thickness gauges (also referred to as paint meters) are used to measure dry film thickness. </a:t>
            </a:r>
          </a:p>
          <a:p>
            <a:pPr marL="0" indent="0" algn="just">
              <a:buNone/>
            </a:pPr>
            <a:r>
              <a:rPr lang="en-US" sz="2800" dirty="0">
                <a:latin typeface="Cambria" panose="02040503050406030204" pitchFamily="18" charset="0"/>
                <a:ea typeface="Cambria" panose="02040503050406030204" pitchFamily="18" charset="0"/>
              </a:rPr>
              <a:t>Dry nonconductive film thickness can be measured by ultrasonic gauges on any substrate or by electromagnetic sensors on either magnetic surfaces or nonmagnetic metal surfaces such as stainless steel or aluminum. The latter method is based on effects of eddy currents induced in the substrate.</a:t>
            </a:r>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701366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Thickness:</a:t>
            </a:r>
          </a:p>
          <a:p>
            <a:pPr marL="0" indent="0" algn="just">
              <a:buNone/>
            </a:pPr>
            <a:r>
              <a:rPr lang="en-US" dirty="0">
                <a:latin typeface="Cambria" panose="02040503050406030204" pitchFamily="18" charset="0"/>
                <a:ea typeface="Cambria" panose="02040503050406030204" pitchFamily="18" charset="0"/>
              </a:rPr>
              <a:t>Here is an example of a simple capacitive sensor that can measure thickness of nonconductive liquid film. </a:t>
            </a:r>
          </a:p>
          <a:p>
            <a:pPr marL="0" indent="0" algn="just">
              <a:buNone/>
            </a:pPr>
            <a:r>
              <a:rPr lang="en-US" dirty="0">
                <a:latin typeface="Cambria" panose="02040503050406030204" pitchFamily="18" charset="0"/>
                <a:ea typeface="Cambria" panose="02040503050406030204" pitchFamily="18" charset="0"/>
              </a:rPr>
              <a:t>The liquid film thickness was measured via capacitance between two small wire probes protruding into the liquid </a:t>
            </a:r>
          </a:p>
          <a:p>
            <a:pPr marL="0" indent="0" algn="just">
              <a:buNone/>
            </a:pPr>
            <a:r>
              <a:rPr lang="en-US" dirty="0">
                <a:latin typeface="Cambria" panose="02040503050406030204" pitchFamily="18" charset="0"/>
                <a:ea typeface="Cambria" panose="02040503050406030204" pitchFamily="18" charset="0"/>
              </a:rPr>
              <a:t>The liquid acted as a dielectric between two plates of a capacitor with the plates being two small wire probes. </a:t>
            </a:r>
          </a:p>
          <a:p>
            <a:pPr marL="0" indent="0" algn="just">
              <a:buNone/>
            </a:pPr>
            <a:r>
              <a:rPr lang="en-US" dirty="0">
                <a:latin typeface="Cambria" panose="02040503050406030204" pitchFamily="18" charset="0"/>
                <a:ea typeface="Cambria" panose="02040503050406030204" pitchFamily="18" charset="0"/>
              </a:rPr>
              <a:t>Since the liquid has a different dielectric constant than air, a change in liquid level results in a change in the probe’s capacitance</a:t>
            </a:r>
            <a:endParaRPr lang="en-US"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BE0EFA36-E13C-CC24-510E-DA4D4733154E}"/>
              </a:ext>
            </a:extLst>
          </p:cNvPr>
          <p:cNvPicPr>
            <a:picLocks noChangeAspect="1"/>
          </p:cNvPicPr>
          <p:nvPr/>
        </p:nvPicPr>
        <p:blipFill>
          <a:blip r:embed="rId2"/>
          <a:stretch>
            <a:fillRect/>
          </a:stretch>
        </p:blipFill>
        <p:spPr>
          <a:xfrm>
            <a:off x="2986779" y="3307080"/>
            <a:ext cx="5984416" cy="3257340"/>
          </a:xfrm>
          <a:prstGeom prst="rect">
            <a:avLst/>
          </a:prstGeom>
        </p:spPr>
      </p:pic>
    </p:spTree>
    <p:extLst>
      <p:ext uri="{BB962C8B-B14F-4D97-AF65-F5344CB8AC3E}">
        <p14:creationId xmlns:p14="http://schemas.microsoft.com/office/powerpoint/2010/main" val="35115918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Thickness:</a:t>
            </a:r>
          </a:p>
          <a:p>
            <a:pPr marL="0" indent="0" algn="just">
              <a:buNone/>
            </a:pPr>
            <a:r>
              <a:rPr lang="en-US" sz="2400" dirty="0">
                <a:latin typeface="Cambria" panose="02040503050406030204" pitchFamily="18" charset="0"/>
                <a:ea typeface="Cambria" panose="02040503050406030204" pitchFamily="18" charset="0"/>
              </a:rPr>
              <a:t>For measuring dry dielectric films a spherical electrode was found to be more efficient.</a:t>
            </a:r>
          </a:p>
          <a:p>
            <a:pPr marL="0" indent="0" algn="just">
              <a:buNone/>
            </a:pPr>
            <a:r>
              <a:rPr lang="en-US" sz="2400" dirty="0">
                <a:latin typeface="Cambria" panose="02040503050406030204" pitchFamily="18" charset="0"/>
                <a:ea typeface="Cambria" panose="02040503050406030204" pitchFamily="18" charset="0"/>
              </a:rPr>
              <a:t>The capacitance is measured between the metal sphere (a stainless steel ball having a diameter between 3 and 4 mm) and a conductive base. </a:t>
            </a:r>
            <a:endParaRPr lang="en-US" sz="24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D152E20-C0B6-61D2-1481-A889D36052E0}"/>
              </a:ext>
            </a:extLst>
          </p:cNvPr>
          <p:cNvPicPr>
            <a:picLocks noChangeAspect="1"/>
          </p:cNvPicPr>
          <p:nvPr/>
        </p:nvPicPr>
        <p:blipFill>
          <a:blip r:embed="rId2"/>
          <a:stretch>
            <a:fillRect/>
          </a:stretch>
        </p:blipFill>
        <p:spPr>
          <a:xfrm>
            <a:off x="2764113" y="2794000"/>
            <a:ext cx="6663774" cy="3815337"/>
          </a:xfrm>
          <a:prstGeom prst="rect">
            <a:avLst/>
          </a:prstGeom>
        </p:spPr>
      </p:pic>
    </p:spTree>
    <p:extLst>
      <p:ext uri="{BB962C8B-B14F-4D97-AF65-F5344CB8AC3E}">
        <p14:creationId xmlns:p14="http://schemas.microsoft.com/office/powerpoint/2010/main" val="6894206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Thickness:</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11330BD-6BA0-E362-29F7-9D24409C01F0}"/>
              </a:ext>
            </a:extLst>
          </p:cNvPr>
          <p:cNvPicPr>
            <a:picLocks noChangeAspect="1"/>
          </p:cNvPicPr>
          <p:nvPr/>
        </p:nvPicPr>
        <p:blipFill>
          <a:blip r:embed="rId2"/>
          <a:stretch>
            <a:fillRect/>
          </a:stretch>
        </p:blipFill>
        <p:spPr>
          <a:xfrm>
            <a:off x="2448560" y="1311229"/>
            <a:ext cx="5557520" cy="4945842"/>
          </a:xfrm>
          <a:prstGeom prst="rect">
            <a:avLst/>
          </a:prstGeom>
        </p:spPr>
      </p:pic>
    </p:spTree>
    <p:extLst>
      <p:ext uri="{BB962C8B-B14F-4D97-AF65-F5344CB8AC3E}">
        <p14:creationId xmlns:p14="http://schemas.microsoft.com/office/powerpoint/2010/main" val="8530793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Thickness:</a:t>
            </a:r>
          </a:p>
          <a:p>
            <a:pPr algn="just"/>
            <a:r>
              <a:rPr lang="en-US" sz="2400" dirty="0">
                <a:latin typeface="Cambria" panose="02040503050406030204" pitchFamily="18" charset="0"/>
                <a:ea typeface="Cambria" panose="02040503050406030204" pitchFamily="18" charset="0"/>
              </a:rPr>
              <a:t>Another capacitive method employs a parallel-plate capacitor with the planar electrode area A,. </a:t>
            </a:r>
          </a:p>
          <a:p>
            <a:pPr algn="just"/>
            <a:r>
              <a:rPr lang="en-US" sz="2400" dirty="0">
                <a:latin typeface="Cambria" panose="02040503050406030204" pitchFamily="18" charset="0"/>
                <a:ea typeface="Cambria" panose="02040503050406030204" pitchFamily="18" charset="0"/>
              </a:rPr>
              <a:t>The electrode is a metal plate positioned at a distance d from a conductive base.</a:t>
            </a:r>
          </a:p>
          <a:p>
            <a:pPr algn="just"/>
            <a:r>
              <a:rPr lang="en-US" sz="2400" dirty="0">
                <a:latin typeface="Cambria" panose="02040503050406030204" pitchFamily="18" charset="0"/>
                <a:ea typeface="Cambria" panose="02040503050406030204" pitchFamily="18" charset="0"/>
              </a:rPr>
              <a:t> A nonconductive film having a dielectric constant κ moves in the gap between the plates</a:t>
            </a: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4278E72-DCA4-43FF-D58D-F9F89C55EA8A}"/>
              </a:ext>
            </a:extLst>
          </p:cNvPr>
          <p:cNvPicPr>
            <a:picLocks noChangeAspect="1"/>
          </p:cNvPicPr>
          <p:nvPr/>
        </p:nvPicPr>
        <p:blipFill>
          <a:blip r:embed="rId2"/>
          <a:stretch>
            <a:fillRect/>
          </a:stretch>
        </p:blipFill>
        <p:spPr>
          <a:xfrm>
            <a:off x="2641600" y="3331118"/>
            <a:ext cx="7693535" cy="3008721"/>
          </a:xfrm>
          <a:prstGeom prst="rect">
            <a:avLst/>
          </a:prstGeom>
        </p:spPr>
      </p:pic>
    </p:spTree>
    <p:extLst>
      <p:ext uri="{BB962C8B-B14F-4D97-AF65-F5344CB8AC3E}">
        <p14:creationId xmlns:p14="http://schemas.microsoft.com/office/powerpoint/2010/main" val="35183084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Thickness and Level Sensors</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Thickness:</a:t>
            </a: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D869C4B-025F-E327-8E57-3972A9139517}"/>
              </a:ext>
            </a:extLst>
          </p:cNvPr>
          <p:cNvPicPr>
            <a:picLocks noChangeAspect="1"/>
          </p:cNvPicPr>
          <p:nvPr/>
        </p:nvPicPr>
        <p:blipFill>
          <a:blip r:embed="rId2"/>
          <a:stretch>
            <a:fillRect/>
          </a:stretch>
        </p:blipFill>
        <p:spPr>
          <a:xfrm>
            <a:off x="3347034" y="1820532"/>
            <a:ext cx="4837602" cy="1268108"/>
          </a:xfrm>
          <a:prstGeom prst="rect">
            <a:avLst/>
          </a:prstGeom>
        </p:spPr>
      </p:pic>
      <p:pic>
        <p:nvPicPr>
          <p:cNvPr id="7" name="Picture 6">
            <a:extLst>
              <a:ext uri="{FF2B5EF4-FFF2-40B4-BE49-F238E27FC236}">
                <a16:creationId xmlns:a16="http://schemas.microsoft.com/office/drawing/2014/main" id="{1CA61222-50B7-5312-E511-1F9B9A8D24DF}"/>
              </a:ext>
            </a:extLst>
          </p:cNvPr>
          <p:cNvPicPr>
            <a:picLocks noChangeAspect="1"/>
          </p:cNvPicPr>
          <p:nvPr/>
        </p:nvPicPr>
        <p:blipFill>
          <a:blip r:embed="rId3"/>
          <a:stretch>
            <a:fillRect/>
          </a:stretch>
        </p:blipFill>
        <p:spPr>
          <a:xfrm>
            <a:off x="2799665" y="4230088"/>
            <a:ext cx="5347035" cy="1591592"/>
          </a:xfrm>
          <a:prstGeom prst="rect">
            <a:avLst/>
          </a:prstGeom>
        </p:spPr>
      </p:pic>
    </p:spTree>
    <p:extLst>
      <p:ext uri="{BB962C8B-B14F-4D97-AF65-F5344CB8AC3E}">
        <p14:creationId xmlns:p14="http://schemas.microsoft.com/office/powerpoint/2010/main" val="314621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Velocity:</a:t>
            </a:r>
          </a:p>
          <a:p>
            <a:pPr marL="0" indent="0" algn="just">
              <a:buNone/>
            </a:pPr>
            <a:r>
              <a:rPr lang="en-US" sz="2800" dirty="0">
                <a:latin typeface="Cambria" panose="02040503050406030204" pitchFamily="18" charset="0"/>
                <a:ea typeface="Cambria" panose="02040503050406030204" pitchFamily="18" charset="0"/>
              </a:rPr>
              <a:t>Velocity is the distance that is traveled by an object per unit of time. Therefore, the most obvious way of determining velocity is first measuring two items: the distance and time, then taking a ratio of such.</a:t>
            </a:r>
          </a:p>
          <a:p>
            <a:pPr algn="just"/>
            <a:r>
              <a:rPr lang="en-US" sz="2800" dirty="0">
                <a:latin typeface="Cambria" panose="02040503050406030204" pitchFamily="18" charset="0"/>
                <a:ea typeface="Cambria" panose="02040503050406030204" pitchFamily="18" charset="0"/>
              </a:rPr>
              <a:t>When position changes, we say that the object moves with a specific speed (rate of motion) and acceleration, if any. </a:t>
            </a:r>
          </a:p>
          <a:p>
            <a:pPr algn="just"/>
            <a:r>
              <a:rPr lang="en-US" sz="2800" dirty="0">
                <a:latin typeface="Cambria" panose="02040503050406030204" pitchFamily="18" charset="0"/>
                <a:ea typeface="Cambria" panose="02040503050406030204" pitchFamily="18" charset="0"/>
              </a:rPr>
              <a:t>Newton’s first law states that in the absence of any acting forces, an object will retain its position if it is stationary, or if it is moving—will keep moving with a constant speed along a straight line</a:t>
            </a:r>
          </a:p>
          <a:p>
            <a:pPr algn="just"/>
            <a:endParaRPr lang="en-US" sz="28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ED784D-2D18-8461-C93D-93AE42C5E571}"/>
              </a:ext>
            </a:extLst>
          </p:cNvPr>
          <p:cNvPicPr>
            <a:picLocks noChangeAspect="1"/>
          </p:cNvPicPr>
          <p:nvPr/>
        </p:nvPicPr>
        <p:blipFill>
          <a:blip r:embed="rId2"/>
          <a:stretch>
            <a:fillRect/>
          </a:stretch>
        </p:blipFill>
        <p:spPr>
          <a:xfrm>
            <a:off x="4614227" y="4842827"/>
            <a:ext cx="1959293" cy="1266504"/>
          </a:xfrm>
          <a:prstGeom prst="rect">
            <a:avLst/>
          </a:prstGeom>
        </p:spPr>
      </p:pic>
    </p:spTree>
    <p:extLst>
      <p:ext uri="{BB962C8B-B14F-4D97-AF65-F5344CB8AC3E}">
        <p14:creationId xmlns:p14="http://schemas.microsoft.com/office/powerpoint/2010/main" val="1516487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algn="just"/>
            <a:r>
              <a:rPr lang="en-US" sz="2800" dirty="0">
                <a:latin typeface="Cambria" panose="02040503050406030204" pitchFamily="18" charset="0"/>
                <a:ea typeface="Cambria" panose="02040503050406030204" pitchFamily="18" charset="0"/>
              </a:rPr>
              <a:t>The change is accumulated most in the areas with the highest curvatures. This is why pointed conductors are the best concentrators of the electric field as </a:t>
            </a:r>
          </a:p>
          <a:p>
            <a:pPr algn="just"/>
            <a:r>
              <a:rPr lang="en-US" sz="2800" dirty="0">
                <a:latin typeface="Cambria" panose="02040503050406030204" pitchFamily="18" charset="0"/>
                <a:ea typeface="Cambria" panose="02040503050406030204" pitchFamily="18" charset="0"/>
              </a:rPr>
              <a:t>A very useful scientific and engineering tool that is based on this effect is a Faraday cage—a room entirely covered by either grounded conductive sheets or a metal net. </a:t>
            </a:r>
          </a:p>
          <a:p>
            <a:pPr algn="just"/>
            <a:r>
              <a:rPr lang="en-US" sz="2800" dirty="0">
                <a:latin typeface="Cambria" panose="02040503050406030204" pitchFamily="18" charset="0"/>
                <a:ea typeface="Cambria" panose="02040503050406030204" pitchFamily="18" charset="0"/>
              </a:rPr>
              <a:t>No matter how strong the external electric field, it will be essentially zero inside the cage. This makes metal airplanes, cars, and ships the best protectors during thunderstorms because they act as virtual Faraday cages</a:t>
            </a:r>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159859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Acceleration:</a:t>
            </a:r>
          </a:p>
          <a:p>
            <a:pPr algn="just"/>
            <a:r>
              <a:rPr lang="en-US" sz="2800" dirty="0">
                <a:latin typeface="Cambria" panose="02040503050406030204" pitchFamily="18" charset="0"/>
                <a:ea typeface="Cambria" panose="02040503050406030204" pitchFamily="18" charset="0"/>
              </a:rPr>
              <a:t>If motion is not steady (for example, a car driver presses the brake or accelerator pedals), the speed varies in time. </a:t>
            </a:r>
          </a:p>
          <a:p>
            <a:pPr algn="just"/>
            <a:r>
              <a:rPr lang="en-US" sz="2800" dirty="0">
                <a:latin typeface="Cambria" panose="02040503050406030204" pitchFamily="18" charset="0"/>
                <a:ea typeface="Cambria" panose="02040503050406030204" pitchFamily="18" charset="0"/>
              </a:rPr>
              <a:t>Moving from one speed to another causes either an acceleration or deceleration</a:t>
            </a:r>
          </a:p>
          <a:p>
            <a:pPr algn="just"/>
            <a:r>
              <a:rPr lang="en-US" sz="2800" dirty="0">
                <a:latin typeface="Cambria" panose="02040503050406030204" pitchFamily="18" charset="0"/>
                <a:ea typeface="Cambria" panose="02040503050406030204" pitchFamily="18" charset="0"/>
              </a:rPr>
              <a:t>An instantaneous acceleration is a speed of the speed or a second derivative of coordinate x</a:t>
            </a:r>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1665A0F-A2FC-6A5D-9632-B2520701A839}"/>
              </a:ext>
            </a:extLst>
          </p:cNvPr>
          <p:cNvPicPr>
            <a:picLocks noChangeAspect="1"/>
          </p:cNvPicPr>
          <p:nvPr/>
        </p:nvPicPr>
        <p:blipFill>
          <a:blip r:embed="rId2"/>
          <a:stretch>
            <a:fillRect/>
          </a:stretch>
        </p:blipFill>
        <p:spPr>
          <a:xfrm>
            <a:off x="4235450" y="4287837"/>
            <a:ext cx="3049270" cy="1548645"/>
          </a:xfrm>
          <a:prstGeom prst="rect">
            <a:avLst/>
          </a:prstGeom>
        </p:spPr>
      </p:pic>
    </p:spTree>
    <p:extLst>
      <p:ext uri="{BB962C8B-B14F-4D97-AF65-F5344CB8AC3E}">
        <p14:creationId xmlns:p14="http://schemas.microsoft.com/office/powerpoint/2010/main" val="1965016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Rotary Motion:</a:t>
            </a:r>
          </a:p>
          <a:p>
            <a:pPr algn="just"/>
            <a:r>
              <a:rPr lang="en-US" sz="2800" dirty="0">
                <a:latin typeface="Cambria" panose="02040503050406030204" pitchFamily="18" charset="0"/>
                <a:ea typeface="Cambria" panose="02040503050406030204" pitchFamily="18" charset="0"/>
              </a:rPr>
              <a:t>A rotation is described by an average angular velocity that is the rate of rotation by angle Θ over a time interval.</a:t>
            </a:r>
          </a:p>
          <a:p>
            <a:pPr algn="just"/>
            <a:r>
              <a:rPr lang="en-US" sz="2800" dirty="0">
                <a:latin typeface="Cambria" panose="02040503050406030204" pitchFamily="18" charset="0"/>
                <a:ea typeface="Cambria" panose="02040503050406030204" pitchFamily="18" charset="0"/>
              </a:rPr>
              <a:t>The angular velocity is a vector quantity where direction of the vector is along the axis of rotation.</a:t>
            </a: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4ED87F1-9FDC-2C45-B6F7-B84679652B49}"/>
              </a:ext>
            </a:extLst>
          </p:cNvPr>
          <p:cNvPicPr>
            <a:picLocks noChangeAspect="1"/>
          </p:cNvPicPr>
          <p:nvPr/>
        </p:nvPicPr>
        <p:blipFill>
          <a:blip r:embed="rId2"/>
          <a:stretch>
            <a:fillRect/>
          </a:stretch>
        </p:blipFill>
        <p:spPr>
          <a:xfrm>
            <a:off x="4697211" y="2455992"/>
            <a:ext cx="6621029" cy="4220683"/>
          </a:xfrm>
          <a:prstGeom prst="rect">
            <a:avLst/>
          </a:prstGeom>
        </p:spPr>
      </p:pic>
      <p:pic>
        <p:nvPicPr>
          <p:cNvPr id="7" name="Picture 6">
            <a:extLst>
              <a:ext uri="{FF2B5EF4-FFF2-40B4-BE49-F238E27FC236}">
                <a16:creationId xmlns:a16="http://schemas.microsoft.com/office/drawing/2014/main" id="{9F8FE340-6D04-D13E-CBC9-CB00BF2CA852}"/>
              </a:ext>
            </a:extLst>
          </p:cNvPr>
          <p:cNvPicPr>
            <a:picLocks noChangeAspect="1"/>
          </p:cNvPicPr>
          <p:nvPr/>
        </p:nvPicPr>
        <p:blipFill>
          <a:blip r:embed="rId3"/>
          <a:stretch>
            <a:fillRect/>
          </a:stretch>
        </p:blipFill>
        <p:spPr>
          <a:xfrm>
            <a:off x="1227509" y="3163445"/>
            <a:ext cx="1982875" cy="1232597"/>
          </a:xfrm>
          <a:prstGeom prst="rect">
            <a:avLst/>
          </a:prstGeom>
        </p:spPr>
      </p:pic>
      <p:pic>
        <p:nvPicPr>
          <p:cNvPr id="9" name="Picture 8">
            <a:extLst>
              <a:ext uri="{FF2B5EF4-FFF2-40B4-BE49-F238E27FC236}">
                <a16:creationId xmlns:a16="http://schemas.microsoft.com/office/drawing/2014/main" id="{175D632E-98D6-2B68-967C-14D15C3B66B5}"/>
              </a:ext>
            </a:extLst>
          </p:cNvPr>
          <p:cNvPicPr>
            <a:picLocks noChangeAspect="1"/>
          </p:cNvPicPr>
          <p:nvPr/>
        </p:nvPicPr>
        <p:blipFill>
          <a:blip r:embed="rId4"/>
          <a:stretch>
            <a:fillRect/>
          </a:stretch>
        </p:blipFill>
        <p:spPr>
          <a:xfrm>
            <a:off x="244803" y="4958080"/>
            <a:ext cx="3680380" cy="1310639"/>
          </a:xfrm>
          <a:prstGeom prst="rect">
            <a:avLst/>
          </a:prstGeom>
        </p:spPr>
      </p:pic>
    </p:spTree>
    <p:extLst>
      <p:ext uri="{BB962C8B-B14F-4D97-AF65-F5344CB8AC3E}">
        <p14:creationId xmlns:p14="http://schemas.microsoft.com/office/powerpoint/2010/main" val="451830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64160" y="589281"/>
            <a:ext cx="11775440" cy="6176774"/>
          </a:xfrm>
        </p:spPr>
        <p:txBody>
          <a:bodyPr>
            <a:normAutofit lnSpcReduction="10000"/>
          </a:bodyPr>
          <a:lstStyle/>
          <a:p>
            <a:pPr marL="0" indent="0" algn="just">
              <a:buNone/>
            </a:pPr>
            <a:r>
              <a:rPr lang="en-US" sz="2800" b="1" dirty="0">
                <a:latin typeface="Cambria" panose="02040503050406030204" pitchFamily="18" charset="0"/>
                <a:ea typeface="Cambria" panose="02040503050406030204" pitchFamily="18" charset="0"/>
              </a:rPr>
              <a:t>Rotary Motion:</a:t>
            </a:r>
          </a:p>
          <a:p>
            <a:pPr algn="just"/>
            <a:r>
              <a:rPr lang="en-US" sz="2800" dirty="0">
                <a:latin typeface="Cambria" panose="02040503050406030204" pitchFamily="18" charset="0"/>
                <a:ea typeface="Cambria" panose="02040503050406030204" pitchFamily="18" charset="0"/>
              </a:rPr>
              <a:t>The angular velocity is a vector quantity where the direction of the vector is along the axis of rotation</a:t>
            </a:r>
          </a:p>
          <a:p>
            <a:pPr algn="just"/>
            <a:r>
              <a:rPr lang="en-US" sz="2800" dirty="0">
                <a:latin typeface="Cambria" panose="02040503050406030204" pitchFamily="18" charset="0"/>
                <a:ea typeface="Cambria" panose="02040503050406030204" pitchFamily="18" charset="0"/>
              </a:rPr>
              <a:t>At any moment, the moving object is characterized by a linear instantaneous velocity (speed) v that is tangential to the radius of rotation and relates to the angular velocity as</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acceleration also changes direction but not magnitude, as long as the angular velocity is constant.</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16BC4F4-175E-D6E8-FB5D-46BED6E9C5A4}"/>
              </a:ext>
            </a:extLst>
          </p:cNvPr>
          <p:cNvPicPr>
            <a:picLocks noChangeAspect="1"/>
          </p:cNvPicPr>
          <p:nvPr/>
        </p:nvPicPr>
        <p:blipFill>
          <a:blip r:embed="rId2"/>
          <a:stretch>
            <a:fillRect/>
          </a:stretch>
        </p:blipFill>
        <p:spPr>
          <a:xfrm>
            <a:off x="3308879" y="3919640"/>
            <a:ext cx="1827488" cy="685308"/>
          </a:xfrm>
          <a:prstGeom prst="rect">
            <a:avLst/>
          </a:prstGeom>
        </p:spPr>
      </p:pic>
      <p:pic>
        <p:nvPicPr>
          <p:cNvPr id="10" name="Picture 9">
            <a:extLst>
              <a:ext uri="{FF2B5EF4-FFF2-40B4-BE49-F238E27FC236}">
                <a16:creationId xmlns:a16="http://schemas.microsoft.com/office/drawing/2014/main" id="{F0CB3C40-215E-D308-2263-2396034A4DE3}"/>
              </a:ext>
            </a:extLst>
          </p:cNvPr>
          <p:cNvPicPr>
            <a:picLocks noChangeAspect="1"/>
          </p:cNvPicPr>
          <p:nvPr/>
        </p:nvPicPr>
        <p:blipFill>
          <a:blip r:embed="rId3"/>
          <a:stretch>
            <a:fillRect/>
          </a:stretch>
        </p:blipFill>
        <p:spPr>
          <a:xfrm>
            <a:off x="6288553" y="3583336"/>
            <a:ext cx="1520402" cy="1357916"/>
          </a:xfrm>
          <a:prstGeom prst="rect">
            <a:avLst/>
          </a:prstGeom>
        </p:spPr>
      </p:pic>
    </p:spTree>
    <p:extLst>
      <p:ext uri="{BB962C8B-B14F-4D97-AF65-F5344CB8AC3E}">
        <p14:creationId xmlns:p14="http://schemas.microsoft.com/office/powerpoint/2010/main" val="629531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731520"/>
            <a:ext cx="11775440" cy="589229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Acceleration Sensor:</a:t>
            </a:r>
          </a:p>
          <a:p>
            <a:pPr marL="0" indent="0" algn="just">
              <a:buNone/>
            </a:pPr>
            <a:r>
              <a:rPr lang="en-US" sz="2800" b="1" dirty="0">
                <a:latin typeface="Cambria" panose="02040503050406030204" pitchFamily="18" charset="0"/>
                <a:ea typeface="Cambria" panose="02040503050406030204" pitchFamily="18" charset="0"/>
              </a:rPr>
              <a:t>Linear and Angular</a:t>
            </a:r>
          </a:p>
          <a:p>
            <a:pPr marL="0" indent="0" algn="just">
              <a:buNone/>
            </a:pPr>
            <a:r>
              <a:rPr lang="en-US" sz="2800" dirty="0">
                <a:latin typeface="Cambria" panose="02040503050406030204" pitchFamily="18" charset="0"/>
                <a:ea typeface="Cambria" panose="02040503050406030204" pitchFamily="18" charset="0"/>
              </a:rPr>
              <a:t>Basic Accelerometer Operation :</a:t>
            </a:r>
          </a:p>
          <a:p>
            <a:pPr algn="just"/>
            <a:r>
              <a:rPr lang="en-US" sz="2800" dirty="0">
                <a:latin typeface="Cambria" panose="02040503050406030204" pitchFamily="18" charset="0"/>
                <a:ea typeface="Cambria" panose="02040503050406030204" pitchFamily="18" charset="0"/>
              </a:rPr>
              <a:t>Newton’s Second law of motion says that the acceleration (m/s ) of a body is directly proportional to, and in the same direction as, the net force (Newton) acting on the body and inversely proportional to its mass (gram)</a:t>
            </a:r>
          </a:p>
          <a:p>
            <a:pPr marL="0" indent="0" algn="just">
              <a:buNone/>
            </a:pPr>
            <a:r>
              <a:rPr lang="en-US" sz="2800" dirty="0">
                <a:latin typeface="Cambria" panose="02040503050406030204" pitchFamily="18" charset="0"/>
                <a:ea typeface="Cambria" panose="02040503050406030204" pitchFamily="18" charset="0"/>
              </a:rPr>
              <a:t>   F=ma</a:t>
            </a:r>
          </a:p>
          <a:p>
            <a:pPr algn="just"/>
            <a:r>
              <a:rPr lang="en-US" sz="2800" dirty="0">
                <a:latin typeface="Cambria" panose="02040503050406030204" pitchFamily="18" charset="0"/>
                <a:ea typeface="Cambria" panose="02040503050406030204" pitchFamily="18" charset="0"/>
              </a:rPr>
              <a:t>acceleration creates a force that is captured by the force-detection mechanism of the accelerometer. </a:t>
            </a:r>
          </a:p>
          <a:p>
            <a:pPr algn="just"/>
            <a:r>
              <a:rPr lang="en-US" sz="2800" dirty="0">
                <a:latin typeface="Cambria" panose="02040503050406030204" pitchFamily="18" charset="0"/>
                <a:ea typeface="Cambria" panose="02040503050406030204" pitchFamily="18" charset="0"/>
              </a:rPr>
              <a:t>So the accelerometer measures force, not acceleration; it measures acceleration indirectly through a force applied to one of the accelerometer's axes. </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027183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731520"/>
            <a:ext cx="11775440" cy="589229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Acceleration Sensor:</a:t>
            </a:r>
          </a:p>
          <a:p>
            <a:pPr marL="0" indent="0" algn="just">
              <a:buNone/>
            </a:pPr>
            <a:r>
              <a:rPr lang="en-US" sz="2800" b="1" dirty="0">
                <a:solidFill>
                  <a:srgbClr val="7030A0"/>
                </a:solidFill>
                <a:latin typeface="Cambria" panose="02040503050406030204" pitchFamily="18" charset="0"/>
                <a:ea typeface="Cambria" panose="02040503050406030204" pitchFamily="18" charset="0"/>
              </a:rPr>
              <a:t>The Accelerometer's Sensing Mechanism :</a:t>
            </a:r>
          </a:p>
          <a:p>
            <a:pPr algn="just"/>
            <a:r>
              <a:rPr lang="en-US" sz="2800" dirty="0">
                <a:latin typeface="Cambria" panose="02040503050406030204" pitchFamily="18" charset="0"/>
                <a:ea typeface="Cambria" panose="02040503050406030204" pitchFamily="18" charset="0"/>
              </a:rPr>
              <a:t>A common sensing approach used in accelerometers is capacitance sensing in which acceleration is related to change in the capacitance of a moving mass. </a:t>
            </a:r>
          </a:p>
          <a:p>
            <a:pPr algn="just"/>
            <a:r>
              <a:rPr lang="en-US" sz="2800" dirty="0">
                <a:latin typeface="Cambria" panose="02040503050406030204" pitchFamily="18" charset="0"/>
                <a:ea typeface="Cambria" panose="02040503050406030204" pitchFamily="18" charset="0"/>
              </a:rPr>
              <a:t>This sensing technique is known for its high accuracy, stability, low power dissipation, and simple structure to build. </a:t>
            </a:r>
          </a:p>
          <a:p>
            <a:pPr algn="just"/>
            <a:r>
              <a:rPr lang="en-US" sz="2800" dirty="0">
                <a:latin typeface="Cambria" panose="02040503050406030204" pitchFamily="18" charset="0"/>
                <a:ea typeface="Cambria" panose="02040503050406030204" pitchFamily="18" charset="0"/>
              </a:rPr>
              <a:t>It is not prone to noise and variation in temperature.</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46F0541-1974-3732-50F4-1520D8F5F58F}"/>
              </a:ext>
            </a:extLst>
          </p:cNvPr>
          <p:cNvPicPr>
            <a:picLocks noChangeAspect="1"/>
          </p:cNvPicPr>
          <p:nvPr/>
        </p:nvPicPr>
        <p:blipFill>
          <a:blip r:embed="rId2"/>
          <a:stretch>
            <a:fillRect/>
          </a:stretch>
        </p:blipFill>
        <p:spPr>
          <a:xfrm>
            <a:off x="4485640" y="4728339"/>
            <a:ext cx="3505200" cy="1895475"/>
          </a:xfrm>
          <a:prstGeom prst="rect">
            <a:avLst/>
          </a:prstGeom>
        </p:spPr>
      </p:pic>
    </p:spTree>
    <p:extLst>
      <p:ext uri="{BB962C8B-B14F-4D97-AF65-F5344CB8AC3E}">
        <p14:creationId xmlns:p14="http://schemas.microsoft.com/office/powerpoint/2010/main" val="25420273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589280"/>
            <a:ext cx="11775440" cy="603453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Acceleration Sensor:</a:t>
            </a:r>
          </a:p>
          <a:p>
            <a:pPr marL="0" indent="0" algn="just">
              <a:buNone/>
            </a:pPr>
            <a:r>
              <a:rPr lang="en-US" sz="2400" b="1" dirty="0">
                <a:solidFill>
                  <a:srgbClr val="7030A0"/>
                </a:solidFill>
                <a:latin typeface="Cambria" panose="02040503050406030204" pitchFamily="18" charset="0"/>
                <a:ea typeface="Cambria" panose="02040503050406030204" pitchFamily="18" charset="0"/>
              </a:rPr>
              <a:t>The capacitance can either be arranged as a single-sided or a differential pair. Figure shows a differential pair.</a:t>
            </a:r>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50F4629-FA93-DC01-D8AD-56B01492FAA9}"/>
              </a:ext>
            </a:extLst>
          </p:cNvPr>
          <p:cNvPicPr>
            <a:picLocks noChangeAspect="1"/>
          </p:cNvPicPr>
          <p:nvPr/>
        </p:nvPicPr>
        <p:blipFill>
          <a:blip r:embed="rId2"/>
          <a:stretch>
            <a:fillRect/>
          </a:stretch>
        </p:blipFill>
        <p:spPr>
          <a:xfrm>
            <a:off x="1155381" y="1920745"/>
            <a:ext cx="9528260" cy="4937255"/>
          </a:xfrm>
          <a:prstGeom prst="rect">
            <a:avLst/>
          </a:prstGeom>
        </p:spPr>
      </p:pic>
    </p:spTree>
    <p:extLst>
      <p:ext uri="{BB962C8B-B14F-4D97-AF65-F5344CB8AC3E}">
        <p14:creationId xmlns:p14="http://schemas.microsoft.com/office/powerpoint/2010/main" val="11467123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589280"/>
            <a:ext cx="11775440" cy="603453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Acceleration Sensor:</a:t>
            </a:r>
          </a:p>
          <a:p>
            <a:pPr marL="0" indent="0" algn="just">
              <a:buNone/>
            </a:pPr>
            <a:r>
              <a:rPr lang="en-US" sz="2400" b="1" dirty="0">
                <a:solidFill>
                  <a:srgbClr val="7030A0"/>
                </a:solidFill>
                <a:latin typeface="Cambria" panose="02040503050406030204" pitchFamily="18" charset="0"/>
                <a:ea typeface="Cambria" panose="02040503050406030204" pitchFamily="18" charset="0"/>
              </a:rPr>
              <a:t>The capacitance can either be arranged as a single-sided or a differential pair. Figure shows a differential pair.</a:t>
            </a:r>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F23CBA17-AC26-CB2B-084C-EFCFBA518558}"/>
              </a:ext>
            </a:extLst>
          </p:cNvPr>
          <p:cNvPicPr>
            <a:picLocks noChangeAspect="1"/>
          </p:cNvPicPr>
          <p:nvPr/>
        </p:nvPicPr>
        <p:blipFill>
          <a:blip r:embed="rId2"/>
          <a:stretch>
            <a:fillRect/>
          </a:stretch>
        </p:blipFill>
        <p:spPr>
          <a:xfrm>
            <a:off x="2499359" y="1844519"/>
            <a:ext cx="7119385" cy="4921535"/>
          </a:xfrm>
          <a:prstGeom prst="rect">
            <a:avLst/>
          </a:prstGeom>
        </p:spPr>
      </p:pic>
    </p:spTree>
    <p:extLst>
      <p:ext uri="{BB962C8B-B14F-4D97-AF65-F5344CB8AC3E}">
        <p14:creationId xmlns:p14="http://schemas.microsoft.com/office/powerpoint/2010/main" val="6343584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A mechanical model of an actual accelerometer</a:t>
            </a:r>
            <a:r>
              <a:rPr lang="en-US" sz="2800" b="1"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1359881-1795-A128-6C59-6258084894E1}"/>
              </a:ext>
            </a:extLst>
          </p:cNvPr>
          <p:cNvPicPr>
            <a:picLocks noChangeAspect="1"/>
          </p:cNvPicPr>
          <p:nvPr/>
        </p:nvPicPr>
        <p:blipFill>
          <a:blip r:embed="rId2"/>
          <a:stretch>
            <a:fillRect/>
          </a:stretch>
        </p:blipFill>
        <p:spPr>
          <a:xfrm>
            <a:off x="2326640" y="1358775"/>
            <a:ext cx="6868160" cy="5203152"/>
          </a:xfrm>
          <a:prstGeom prst="rect">
            <a:avLst/>
          </a:prstGeom>
        </p:spPr>
      </p:pic>
    </p:spTree>
    <p:extLst>
      <p:ext uri="{BB962C8B-B14F-4D97-AF65-F5344CB8AC3E}">
        <p14:creationId xmlns:p14="http://schemas.microsoft.com/office/powerpoint/2010/main" val="7861898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A mechanical model of an actual accelerometer</a:t>
            </a:r>
            <a:r>
              <a:rPr lang="en-US" sz="2800" b="1"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1EE0C1A-9AFC-2229-0D64-066E8058E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240" y="1669413"/>
            <a:ext cx="8249920" cy="4611494"/>
          </a:xfrm>
          <a:prstGeom prst="rect">
            <a:avLst/>
          </a:prstGeom>
        </p:spPr>
      </p:pic>
    </p:spTree>
    <p:extLst>
      <p:ext uri="{BB962C8B-B14F-4D97-AF65-F5344CB8AC3E}">
        <p14:creationId xmlns:p14="http://schemas.microsoft.com/office/powerpoint/2010/main" val="14162284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IN" sz="2400" dirty="0"/>
              <a:t>A 2-axis accelerometer</a:t>
            </a:r>
            <a:r>
              <a:rPr lang="en-US" sz="2800" b="1"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CE7C02A-EB6E-73D5-FCF5-E8E927C3446D}"/>
              </a:ext>
            </a:extLst>
          </p:cNvPr>
          <p:cNvPicPr>
            <a:picLocks noChangeAspect="1"/>
          </p:cNvPicPr>
          <p:nvPr/>
        </p:nvPicPr>
        <p:blipFill>
          <a:blip r:embed="rId2"/>
          <a:stretch>
            <a:fillRect/>
          </a:stretch>
        </p:blipFill>
        <p:spPr>
          <a:xfrm>
            <a:off x="619761" y="1174834"/>
            <a:ext cx="10149840" cy="5273621"/>
          </a:xfrm>
          <a:prstGeom prst="rect">
            <a:avLst/>
          </a:prstGeom>
        </p:spPr>
      </p:pic>
    </p:spTree>
    <p:extLst>
      <p:ext uri="{BB962C8B-B14F-4D97-AF65-F5344CB8AC3E}">
        <p14:creationId xmlns:p14="http://schemas.microsoft.com/office/powerpoint/2010/main" val="408268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marL="0" indent="0">
              <a:buNone/>
            </a:pPr>
            <a:r>
              <a:rPr lang="en-US" sz="2800" b="1" dirty="0">
                <a:latin typeface="Cambria" panose="02040503050406030204" pitchFamily="18" charset="0"/>
                <a:ea typeface="Cambria" panose="02040503050406030204" pitchFamily="18" charset="0"/>
              </a:rPr>
              <a:t>An electric dipole</a:t>
            </a:r>
          </a:p>
          <a:p>
            <a:pPr algn="just"/>
            <a:r>
              <a:rPr lang="en-US" sz="2800" dirty="0">
                <a:latin typeface="Cambria" panose="02040503050406030204" pitchFamily="18" charset="0"/>
                <a:ea typeface="Cambria" panose="02040503050406030204" pitchFamily="18" charset="0"/>
              </a:rPr>
              <a:t>It is a combination of two opposite charges, which are placed at a distance 2a apart; each charge will act on a test charge with a force that defines electric fields E1 and E2 produced by the individual charges. A combined electric field of a dipole, E, is a vector sum of two fields. The magnitude of the field is:</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where r is the distance from the center of the dipole.</a:t>
            </a:r>
            <a:endParaRPr lang="en-US" sz="2800" dirty="0">
              <a:latin typeface="Cambria" panose="02040503050406030204" pitchFamily="18" charset="0"/>
              <a:ea typeface="Cambria" panose="02040503050406030204" pitchFamily="18" charset="0"/>
            </a:endParaRPr>
          </a:p>
          <a:p>
            <a:pPr algn="just"/>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844F262-8399-151F-FA1B-7682B7065AA7}"/>
              </a:ext>
            </a:extLst>
          </p:cNvPr>
          <p:cNvPicPr>
            <a:picLocks noChangeAspect="1"/>
          </p:cNvPicPr>
          <p:nvPr/>
        </p:nvPicPr>
        <p:blipFill>
          <a:blip r:embed="rId2"/>
          <a:stretch>
            <a:fillRect/>
          </a:stretch>
        </p:blipFill>
        <p:spPr>
          <a:xfrm>
            <a:off x="4239895" y="4098290"/>
            <a:ext cx="2533650" cy="1181100"/>
          </a:xfrm>
          <a:prstGeom prst="rect">
            <a:avLst/>
          </a:prstGeom>
        </p:spPr>
      </p:pic>
    </p:spTree>
    <p:extLst>
      <p:ext uri="{BB962C8B-B14F-4D97-AF65-F5344CB8AC3E}">
        <p14:creationId xmlns:p14="http://schemas.microsoft.com/office/powerpoint/2010/main" val="4997772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IN" sz="2400" dirty="0"/>
              <a:t>A 2-axis accelerometer</a:t>
            </a:r>
            <a:r>
              <a:rPr lang="en-US" sz="2800" b="1"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56A80F7-F249-204B-FF79-A91A73992AB2}"/>
              </a:ext>
            </a:extLst>
          </p:cNvPr>
          <p:cNvPicPr>
            <a:picLocks noChangeAspect="1"/>
          </p:cNvPicPr>
          <p:nvPr/>
        </p:nvPicPr>
        <p:blipFill>
          <a:blip r:embed="rId2"/>
          <a:stretch>
            <a:fillRect/>
          </a:stretch>
        </p:blipFill>
        <p:spPr>
          <a:xfrm>
            <a:off x="1651000" y="1320254"/>
            <a:ext cx="8890000" cy="4956972"/>
          </a:xfrm>
          <a:prstGeom prst="rect">
            <a:avLst/>
          </a:prstGeom>
        </p:spPr>
      </p:pic>
    </p:spTree>
    <p:extLst>
      <p:ext uri="{BB962C8B-B14F-4D97-AF65-F5344CB8AC3E}">
        <p14:creationId xmlns:p14="http://schemas.microsoft.com/office/powerpoint/2010/main" val="32659033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There are two ways to construct a two-axis accelerometer: lay out the two different single-axis accelerometer sensors perpendicular to each other, </a:t>
            </a:r>
          </a:p>
          <a:p>
            <a:pPr algn="just"/>
            <a:r>
              <a:rPr lang="en-US" sz="2800" dirty="0">
                <a:latin typeface="Cambria" panose="02040503050406030204" pitchFamily="18" charset="0"/>
                <a:ea typeface="Cambria" panose="02040503050406030204" pitchFamily="18" charset="0"/>
              </a:rPr>
              <a:t>or use a single mass with capacitive sensors arranged to measure movement along both axes</a:t>
            </a: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862966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Piezoelectric Accelerometer</a:t>
            </a:r>
          </a:p>
          <a:p>
            <a:pPr algn="just"/>
            <a:r>
              <a:rPr lang="en-US" sz="2400" b="0" i="0" dirty="0">
                <a:solidFill>
                  <a:srgbClr val="000000"/>
                </a:solidFill>
                <a:effectLst/>
                <a:latin typeface="Cambria" panose="02040503050406030204" pitchFamily="18" charset="0"/>
                <a:ea typeface="Cambria" panose="02040503050406030204" pitchFamily="18" charset="0"/>
              </a:rPr>
              <a:t>the accelerometer consists of microscopic piezoelectric particles with a mass mounted on it. </a:t>
            </a:r>
          </a:p>
          <a:p>
            <a:pPr algn="just"/>
            <a:r>
              <a:rPr lang="en-US" sz="2400" b="0" i="0" dirty="0">
                <a:solidFill>
                  <a:srgbClr val="000000"/>
                </a:solidFill>
                <a:effectLst/>
                <a:latin typeface="Cambria" panose="02040503050406030204" pitchFamily="18" charset="0"/>
                <a:ea typeface="Cambria" panose="02040503050406030204" pitchFamily="18" charset="0"/>
              </a:rPr>
              <a:t>As the acceleration will exert force on the piezoelectric material, this will in turn generate a charge which will be converted into the value of velocity, and orientation is based on the amount of charge generated. </a:t>
            </a:r>
            <a:endParaRPr lang="en-US" sz="2400" b="1"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FC50B23-5160-0203-DC62-BD8CCCD8A4D1}"/>
              </a:ext>
            </a:extLst>
          </p:cNvPr>
          <p:cNvPicPr>
            <a:picLocks noChangeAspect="1"/>
          </p:cNvPicPr>
          <p:nvPr/>
        </p:nvPicPr>
        <p:blipFill>
          <a:blip r:embed="rId2"/>
          <a:stretch>
            <a:fillRect/>
          </a:stretch>
        </p:blipFill>
        <p:spPr>
          <a:xfrm>
            <a:off x="3081819" y="3439357"/>
            <a:ext cx="5645621" cy="3184457"/>
          </a:xfrm>
          <a:prstGeom prst="rect">
            <a:avLst/>
          </a:prstGeom>
        </p:spPr>
      </p:pic>
    </p:spTree>
    <p:extLst>
      <p:ext uri="{BB962C8B-B14F-4D97-AF65-F5344CB8AC3E}">
        <p14:creationId xmlns:p14="http://schemas.microsoft.com/office/powerpoint/2010/main" val="12563248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Piezoelectric Accelerometer</a:t>
                </a:r>
              </a:p>
              <a:p>
                <a:pPr algn="just"/>
                <a:endParaRPr lang="en-US" sz="2400" dirty="0">
                  <a:latin typeface="Cambria" panose="02040503050406030204" pitchFamily="18" charset="0"/>
                  <a:ea typeface="Cambria" panose="02040503050406030204" pitchFamily="18" charset="0"/>
                </a:endParaRPr>
              </a:p>
              <a:p>
                <a:pPr algn="just"/>
                <a14:m>
                  <m:oMath xmlns:m="http://schemas.openxmlformats.org/officeDocument/2006/math">
                    <m:r>
                      <a:rPr lang="en-US" sz="2400" b="0" i="1" smtClean="0">
                        <a:latin typeface="Cambria Math" panose="02040503050406030204" pitchFamily="18" charset="0"/>
                        <a:ea typeface="Cambria" panose="02040503050406030204" pitchFamily="18" charset="0"/>
                      </a:rPr>
                      <m:t>𝐸</m:t>
                    </m:r>
                    <m:r>
                      <a:rPr lang="en-US" sz="2400" b="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𝑔𝑡</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𝐹</m:t>
                        </m:r>
                      </m:num>
                      <m:den>
                        <m:r>
                          <a:rPr lang="en-US" sz="2400" b="0" i="1" smtClean="0">
                            <a:latin typeface="Cambria Math" panose="02040503050406030204" pitchFamily="18" charset="0"/>
                            <a:ea typeface="Cambria" panose="02040503050406030204" pitchFamily="18" charset="0"/>
                          </a:rPr>
                          <m:t>𝐴</m:t>
                        </m:r>
                      </m:den>
                    </m:f>
                    <m:r>
                      <a:rPr lang="en-US" sz="2400" b="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𝑔𝑡</m:t>
                    </m:r>
                    <m:f>
                      <m:fPr>
                        <m:ctrlPr>
                          <a:rPr lang="en-US" sz="2400" i="1">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𝑚𝑎</m:t>
                        </m:r>
                      </m:num>
                      <m:den>
                        <m:r>
                          <a:rPr lang="en-US" sz="2400" i="1">
                            <a:latin typeface="Cambria Math" panose="02040503050406030204" pitchFamily="18" charset="0"/>
                            <a:ea typeface="Cambria" panose="02040503050406030204" pitchFamily="18" charset="0"/>
                          </a:rPr>
                          <m:t>𝐴</m:t>
                        </m:r>
                      </m:den>
                    </m:f>
                  </m:oMath>
                </a14:m>
                <a:r>
                  <a:rPr lang="en-US" sz="2400" dirty="0">
                    <a:latin typeface="Cambria" panose="02040503050406030204" pitchFamily="18" charset="0"/>
                    <a:ea typeface="Cambria" panose="02040503050406030204" pitchFamily="18" charset="0"/>
                  </a:rPr>
                  <a:t>              g is voltage sensitivity of material</a:t>
                </a:r>
              </a:p>
              <a:p>
                <a:pPr algn="just"/>
                <a:endParaRPr lang="en-US" sz="2800" dirty="0">
                  <a:latin typeface="Cambria" panose="02040503050406030204" pitchFamily="18" charset="0"/>
                  <a:ea typeface="Cambria" panose="02040503050406030204" pitchFamily="18" charset="0"/>
                </a:endParaRPr>
              </a:p>
              <a:p>
                <a:pPr algn="just"/>
                <a14:m>
                  <m:oMath xmlns:m="http://schemas.openxmlformats.org/officeDocument/2006/math">
                    <m:r>
                      <a:rPr lang="en-US" sz="2400" b="0" i="1" smtClean="0">
                        <a:latin typeface="Cambria Math" panose="02040503050406030204" pitchFamily="18" charset="0"/>
                        <a:ea typeface="Cambria" panose="02040503050406030204" pitchFamily="18" charset="0"/>
                      </a:rPr>
                      <m:t>𝑔</m:t>
                    </m:r>
                    <m:r>
                      <a:rPr lang="en-US" sz="2400" b="0" i="1" smtClean="0">
                        <a:latin typeface="Cambria Math" panose="02040503050406030204" pitchFamily="18" charset="0"/>
                        <a:ea typeface="Cambria" panose="02040503050406030204" pitchFamily="18" charset="0"/>
                      </a:rPr>
                      <m:t>=</m:t>
                    </m:r>
                    <m:f>
                      <m:fPr>
                        <m:ctrlPr>
                          <a:rPr lang="en-US" sz="240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𝑘</m:t>
                        </m:r>
                      </m:num>
                      <m:den>
                        <m:r>
                          <a:rPr lang="en-US" sz="2400" b="0" i="1" smtClean="0">
                            <a:latin typeface="Cambria Math" panose="02040503050406030204" pitchFamily="18" charset="0"/>
                            <a:ea typeface="Cambria" panose="02040503050406030204" pitchFamily="18" charset="0"/>
                          </a:rPr>
                          <m:t>𝑡</m:t>
                        </m:r>
                      </m:den>
                    </m:f>
                  </m:oMath>
                </a14:m>
                <a:r>
                  <a:rPr lang="en-US" sz="2400" dirty="0">
                    <a:latin typeface="Cambria" panose="02040503050406030204" pitchFamily="18" charset="0"/>
                    <a:ea typeface="Cambria" panose="02040503050406030204" pitchFamily="18" charset="0"/>
                  </a:rPr>
                  <a:t>           k is a piezoelectric coefficient , t is thickness of material</a:t>
                </a:r>
              </a:p>
              <a:p>
                <a:pPr algn="just"/>
                <a:endParaRPr lang="en-US" sz="2800" b="1" dirty="0">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A2392433-28F1-9746-AE55-D9728FE87DA7}"/>
                  </a:ext>
                </a:extLst>
              </p:cNvPr>
              <p:cNvSpPr>
                <a:spLocks noGrp="1" noRot="1" noChangeAspect="1" noMove="1" noResize="1" noEditPoints="1" noAdjustHandles="1" noChangeArrowheads="1" noChangeShapeType="1" noTextEdit="1"/>
              </p:cNvSpPr>
              <p:nvPr>
                <p:ph idx="1"/>
              </p:nvPr>
            </p:nvSpPr>
            <p:spPr>
              <a:xfrm>
                <a:off x="208280" y="680720"/>
                <a:ext cx="11775440" cy="5943094"/>
              </a:xfrm>
              <a:blipFill>
                <a:blip r:embed="rId2"/>
                <a:stretch>
                  <a:fillRect l="-1035" t="-1846"/>
                </a:stretch>
              </a:blipFill>
            </p:spPr>
            <p:txBody>
              <a:bodyPr/>
              <a:lstStyle/>
              <a:p>
                <a:r>
                  <a:rPr lang="en-IN">
                    <a:noFill/>
                  </a:rPr>
                  <a:t> </a:t>
                </a:r>
              </a:p>
            </p:txBody>
          </p:sp>
        </mc:Fallback>
      </mc:AlternateContent>
    </p:spTree>
    <p:extLst>
      <p:ext uri="{BB962C8B-B14F-4D97-AF65-F5344CB8AC3E}">
        <p14:creationId xmlns:p14="http://schemas.microsoft.com/office/powerpoint/2010/main" val="730309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algn="just"/>
            <a:r>
              <a:rPr lang="en-US" sz="2400" dirty="0"/>
              <a:t>If we take our accelerometer and impose a rotation to it (i.e., a roll) , the distances d1 and d2 will not change. Consequently, the accelerometer’s output will not respond to changes in angular velocity</a:t>
            </a:r>
            <a:endParaRPr lang="en-US" sz="2800" b="1"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CE18B57-9329-C453-BDEE-DE6807E6F327}"/>
              </a:ext>
            </a:extLst>
          </p:cNvPr>
          <p:cNvPicPr>
            <a:picLocks noChangeAspect="1"/>
          </p:cNvPicPr>
          <p:nvPr/>
        </p:nvPicPr>
        <p:blipFill>
          <a:blip r:embed="rId2"/>
          <a:stretch>
            <a:fillRect/>
          </a:stretch>
        </p:blipFill>
        <p:spPr>
          <a:xfrm>
            <a:off x="3230880" y="1936799"/>
            <a:ext cx="5232400" cy="4060016"/>
          </a:xfrm>
          <a:prstGeom prst="rect">
            <a:avLst/>
          </a:prstGeom>
        </p:spPr>
      </p:pic>
      <p:sp>
        <p:nvSpPr>
          <p:cNvPr id="7" name="TextBox 6">
            <a:extLst>
              <a:ext uri="{FF2B5EF4-FFF2-40B4-BE49-F238E27FC236}">
                <a16:creationId xmlns:a16="http://schemas.microsoft.com/office/drawing/2014/main" id="{471648FE-85EE-B540-A8AB-EA7277D3C2FC}"/>
              </a:ext>
            </a:extLst>
          </p:cNvPr>
          <p:cNvSpPr txBox="1"/>
          <p:nvPr/>
        </p:nvSpPr>
        <p:spPr>
          <a:xfrm>
            <a:off x="3931920" y="6254482"/>
            <a:ext cx="6096000" cy="369332"/>
          </a:xfrm>
          <a:prstGeom prst="rect">
            <a:avLst/>
          </a:prstGeom>
          <a:noFill/>
        </p:spPr>
        <p:txBody>
          <a:bodyPr wrap="square">
            <a:spAutoFit/>
          </a:bodyPr>
          <a:lstStyle/>
          <a:p>
            <a:r>
              <a:rPr lang="en-IN" dirty="0"/>
              <a:t>Accelerometer immunity to rotation</a:t>
            </a:r>
          </a:p>
        </p:txBody>
      </p:sp>
    </p:spTree>
    <p:extLst>
      <p:ext uri="{BB962C8B-B14F-4D97-AF65-F5344CB8AC3E}">
        <p14:creationId xmlns:p14="http://schemas.microsoft.com/office/powerpoint/2010/main" val="241875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680720"/>
            <a:ext cx="11775440" cy="5943094"/>
          </a:xfrm>
        </p:spPr>
        <p:txBody>
          <a:bodyPr>
            <a:normAutofit/>
          </a:bodyPr>
          <a:lstStyle/>
          <a:p>
            <a:pPr marL="0" indent="0" algn="just">
              <a:buNone/>
            </a:pPr>
            <a:r>
              <a:rPr lang="en-IN" sz="2400" dirty="0">
                <a:latin typeface="Cambria" panose="02040503050406030204" pitchFamily="18" charset="0"/>
                <a:ea typeface="Cambria" panose="02040503050406030204" pitchFamily="18" charset="0"/>
              </a:rPr>
              <a:t>Gyroscope</a:t>
            </a: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When the frame rotates and the object oscillates upward (b), Coriolis force shifts it to the left. When an object oscillates downward (c), force shifts it to the right</a:t>
            </a:r>
            <a:endParaRPr lang="en-US" sz="2400" b="1"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9FBE8C27-532A-EBD7-4746-32E60A992630}"/>
              </a:ext>
            </a:extLst>
          </p:cNvPr>
          <p:cNvPicPr>
            <a:picLocks noChangeAspect="1"/>
          </p:cNvPicPr>
          <p:nvPr/>
        </p:nvPicPr>
        <p:blipFill>
          <a:blip r:embed="rId2"/>
          <a:stretch>
            <a:fillRect/>
          </a:stretch>
        </p:blipFill>
        <p:spPr>
          <a:xfrm>
            <a:off x="598125" y="2287149"/>
            <a:ext cx="11399313" cy="3636131"/>
          </a:xfrm>
          <a:prstGeom prst="rect">
            <a:avLst/>
          </a:prstGeom>
        </p:spPr>
      </p:pic>
    </p:spTree>
    <p:extLst>
      <p:ext uri="{BB962C8B-B14F-4D97-AF65-F5344CB8AC3E}">
        <p14:creationId xmlns:p14="http://schemas.microsoft.com/office/powerpoint/2010/main" val="6093055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589280"/>
            <a:ext cx="11775440" cy="6034534"/>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Velocity Sensor:</a:t>
            </a:r>
            <a:r>
              <a:rPr lang="en-IN" sz="2000" dirty="0"/>
              <a:t> </a:t>
            </a:r>
          </a:p>
          <a:p>
            <a:pPr algn="just"/>
            <a:r>
              <a:rPr lang="en-IN" dirty="0"/>
              <a:t>E</a:t>
            </a:r>
            <a:r>
              <a:rPr lang="en-IN" sz="2000" dirty="0"/>
              <a:t>lectromagnetic velocity sensor- LVT—linear velocity transducer</a:t>
            </a:r>
            <a:endParaRPr lang="en-US" sz="2400" b="1"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7670447-F4AC-3875-CDE0-9BCD3B429100}"/>
              </a:ext>
            </a:extLst>
          </p:cNvPr>
          <p:cNvPicPr>
            <a:picLocks noChangeAspect="1"/>
          </p:cNvPicPr>
          <p:nvPr/>
        </p:nvPicPr>
        <p:blipFill>
          <a:blip r:embed="rId2"/>
          <a:stretch>
            <a:fillRect/>
          </a:stretch>
        </p:blipFill>
        <p:spPr>
          <a:xfrm>
            <a:off x="1166813" y="1717040"/>
            <a:ext cx="8535987" cy="4697362"/>
          </a:xfrm>
          <a:prstGeom prst="rect">
            <a:avLst/>
          </a:prstGeom>
        </p:spPr>
      </p:pic>
    </p:spTree>
    <p:extLst>
      <p:ext uri="{BB962C8B-B14F-4D97-AF65-F5344CB8AC3E}">
        <p14:creationId xmlns:p14="http://schemas.microsoft.com/office/powerpoint/2010/main" val="3514793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Velocity and Acceleration</a:t>
            </a:r>
            <a:endParaRPr lang="en-IN" sz="4400" b="1"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A2392433-28F1-9746-AE55-D9728FE87DA7}"/>
              </a:ext>
            </a:extLst>
          </p:cNvPr>
          <p:cNvSpPr>
            <a:spLocks noGrp="1"/>
          </p:cNvSpPr>
          <p:nvPr>
            <p:ph idx="1"/>
          </p:nvPr>
        </p:nvSpPr>
        <p:spPr>
          <a:xfrm>
            <a:off x="208280" y="589280"/>
            <a:ext cx="11775440" cy="6034534"/>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Velocity Sensor:</a:t>
            </a:r>
            <a:r>
              <a:rPr lang="en-IN" sz="2000" dirty="0"/>
              <a:t> </a:t>
            </a:r>
          </a:p>
          <a:p>
            <a:pPr marL="0" indent="0" algn="just">
              <a:buNone/>
            </a:pPr>
            <a:r>
              <a:rPr lang="en-IN" sz="2800" dirty="0">
                <a:latin typeface="Cambria" panose="02040503050406030204" pitchFamily="18" charset="0"/>
                <a:ea typeface="Cambria" panose="02040503050406030204" pitchFamily="18" charset="0"/>
              </a:rPr>
              <a:t>Electromagnetic velocity sensor</a:t>
            </a:r>
          </a:p>
          <a:p>
            <a:pPr algn="just"/>
            <a:r>
              <a:rPr lang="en-US" sz="2800" dirty="0">
                <a:latin typeface="Cambria" panose="02040503050406030204" pitchFamily="18" charset="0"/>
                <a:ea typeface="Cambria" panose="02040503050406030204" pitchFamily="18" charset="0"/>
              </a:rPr>
              <a:t>It employs the Faraday law of electromagnetism. </a:t>
            </a:r>
          </a:p>
          <a:p>
            <a:pPr algn="just"/>
            <a:r>
              <a:rPr lang="en-US" sz="2800" dirty="0">
                <a:latin typeface="Cambria" panose="02040503050406030204" pitchFamily="18" charset="0"/>
                <a:ea typeface="Cambria" panose="02040503050406030204" pitchFamily="18" charset="0"/>
              </a:rPr>
              <a:t>The coil is stationary, while the core magnet is attached to the object of interest and moves inside the coil with velocity v. </a:t>
            </a:r>
          </a:p>
          <a:p>
            <a:pPr algn="just"/>
            <a:r>
              <a:rPr lang="en-US" sz="2800" dirty="0">
                <a:latin typeface="Cambria" panose="02040503050406030204" pitchFamily="18" charset="0"/>
                <a:ea typeface="Cambria" panose="02040503050406030204" pitchFamily="18" charset="0"/>
              </a:rPr>
              <a:t>Voltage (V) across the coil is generated when the moving magnet interacts with a wire:</a:t>
            </a:r>
            <a:endParaRPr lang="en-IN" sz="2800" b="1" dirty="0">
              <a:latin typeface="Cambria" panose="02040503050406030204" pitchFamily="18" charset="0"/>
              <a:ea typeface="Cambria" panose="02040503050406030204" pitchFamily="18" charset="0"/>
            </a:endParaRPr>
          </a:p>
          <a:p>
            <a:pPr algn="just"/>
            <a:r>
              <a:rPr lang="en-IN" sz="2800" b="1" dirty="0">
                <a:latin typeface="Cambria" panose="02040503050406030204" pitchFamily="18" charset="0"/>
                <a:ea typeface="Cambria" panose="02040503050406030204" pitchFamily="18" charset="0"/>
              </a:rPr>
              <a:t>V=</a:t>
            </a:r>
            <a:r>
              <a:rPr lang="en-IN" sz="2800" b="1" i="1" dirty="0" err="1">
                <a:latin typeface="Cambria" panose="02040503050406030204" pitchFamily="18" charset="0"/>
                <a:ea typeface="Cambria" panose="02040503050406030204" pitchFamily="18" charset="0"/>
              </a:rPr>
              <a:t>Blv</a:t>
            </a:r>
            <a:r>
              <a:rPr lang="en-IN" sz="2800" b="1" i="1" dirty="0">
                <a:latin typeface="Cambria" panose="02040503050406030204" pitchFamily="18" charset="0"/>
                <a:ea typeface="Cambria" panose="02040503050406030204" pitchFamily="18" charset="0"/>
              </a:rPr>
              <a:t>                                  </a:t>
            </a:r>
            <a:r>
              <a:rPr lang="en-IN" sz="2800" i="1" dirty="0">
                <a:latin typeface="Cambria" panose="02040503050406030204" pitchFamily="18" charset="0"/>
                <a:ea typeface="Cambria" panose="02040503050406030204" pitchFamily="18" charset="0"/>
              </a:rPr>
              <a:t>v= Velocity, </a:t>
            </a:r>
          </a:p>
          <a:p>
            <a:pPr marL="0" indent="0" algn="just">
              <a:buNone/>
            </a:pPr>
            <a:r>
              <a:rPr lang="en-IN" sz="2800" dirty="0">
                <a:latin typeface="Cambria" panose="02040503050406030204" pitchFamily="18" charset="0"/>
                <a:ea typeface="Cambria" panose="02040503050406030204" pitchFamily="18" charset="0"/>
              </a:rPr>
              <a:t>                                               V is voltage</a:t>
            </a: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where </a:t>
            </a:r>
            <a:r>
              <a:rPr lang="en-US" sz="2800" i="1" dirty="0">
                <a:latin typeface="Cambria" panose="02040503050406030204" pitchFamily="18" charset="0"/>
                <a:ea typeface="Cambria" panose="02040503050406030204" pitchFamily="18" charset="0"/>
              </a:rPr>
              <a:t>B</a:t>
            </a:r>
            <a:r>
              <a:rPr lang="en-US" sz="2800" dirty="0">
                <a:latin typeface="Cambria" panose="02040503050406030204" pitchFamily="18" charset="0"/>
                <a:ea typeface="Cambria" panose="02040503050406030204" pitchFamily="18" charset="0"/>
              </a:rPr>
              <a:t> is the strength of the magnetic field, and </a:t>
            </a:r>
            <a:r>
              <a:rPr lang="en-US" sz="2800" i="1" dirty="0">
                <a:latin typeface="Cambria" panose="02040503050406030204" pitchFamily="18" charset="0"/>
                <a:ea typeface="Cambria" panose="02040503050406030204" pitchFamily="18" charset="0"/>
              </a:rPr>
              <a:t>l</a:t>
            </a:r>
            <a:r>
              <a:rPr lang="en-US" sz="2800" dirty="0">
                <a:latin typeface="Cambria" panose="02040503050406030204" pitchFamily="18" charset="0"/>
                <a:ea typeface="Cambria" panose="02040503050406030204" pitchFamily="18" charset="0"/>
              </a:rPr>
              <a:t> is the wire length</a:t>
            </a:r>
          </a:p>
          <a:p>
            <a:pPr algn="just"/>
            <a:r>
              <a:rPr lang="en-US" sz="2800" dirty="0">
                <a:latin typeface="Cambria" panose="02040503050406030204" pitchFamily="18" charset="0"/>
                <a:ea typeface="Cambria" panose="02040503050406030204" pitchFamily="18" charset="0"/>
              </a:rPr>
              <a:t>The voltage is proportional to the speed of the magnet movement.</a:t>
            </a:r>
            <a:endParaRPr lang="en-US"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04692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lstStyle/>
          <a:p>
            <a:pPr marL="0" indent="0" algn="just">
              <a:buNone/>
            </a:pPr>
            <a:r>
              <a:rPr lang="en-US" dirty="0"/>
              <a:t>Temperature sensors are devices that detect and measure coldness and heat and convert it into an electrical signal. Temperature sensors are utilized in our daily lives, in the form of domestic water heaters, thermometers, refrigerators, or microwaves. There is a wide range of applications of temperature sensors, including the geotechnical monitoring field.</a:t>
            </a:r>
          </a:p>
          <a:p>
            <a:pPr marL="0" indent="0" algn="just">
              <a:buNone/>
            </a:pPr>
            <a:endParaRPr lang="en-US" dirty="0"/>
          </a:p>
          <a:p>
            <a:pPr marL="0" indent="0" algn="just">
              <a:buNone/>
            </a:pPr>
            <a:r>
              <a:rPr lang="en-US" dirty="0"/>
              <a:t>TYPES:</a:t>
            </a:r>
          </a:p>
          <a:p>
            <a:pPr algn="just"/>
            <a:r>
              <a:rPr lang="en-US" dirty="0"/>
              <a:t>Contact</a:t>
            </a:r>
          </a:p>
          <a:p>
            <a:pPr marL="457200" indent="-457200" algn="just">
              <a:buFont typeface="+mj-lt"/>
              <a:buAutoNum type="arabicPeriod"/>
            </a:pPr>
            <a:r>
              <a:rPr lang="en-US" dirty="0"/>
              <a:t>Thermometer</a:t>
            </a:r>
          </a:p>
          <a:p>
            <a:pPr marL="457200" indent="-457200" algn="just">
              <a:buFont typeface="+mj-lt"/>
              <a:buAutoNum type="arabicPeriod"/>
            </a:pPr>
            <a:r>
              <a:rPr lang="en-US" dirty="0"/>
              <a:t>Thermistor</a:t>
            </a:r>
          </a:p>
          <a:p>
            <a:pPr marL="457200" indent="-457200" algn="just">
              <a:buFont typeface="+mj-lt"/>
              <a:buAutoNum type="arabicPeriod"/>
            </a:pPr>
            <a:r>
              <a:rPr lang="en-US" dirty="0"/>
              <a:t>Thermocouples</a:t>
            </a:r>
          </a:p>
          <a:p>
            <a:pPr marL="457200" indent="-457200" algn="just">
              <a:buFont typeface="+mj-lt"/>
              <a:buAutoNum type="arabicPeriod"/>
            </a:pPr>
            <a:r>
              <a:rPr lang="en-US" dirty="0"/>
              <a:t>RTD(Resistor temp detector)</a:t>
            </a:r>
          </a:p>
          <a:p>
            <a:pPr marL="457200" indent="-457200" algn="just">
              <a:buFont typeface="+mj-lt"/>
              <a:buAutoNum type="arabicPeriod"/>
            </a:pPr>
            <a:r>
              <a:rPr lang="en-US" dirty="0"/>
              <a:t>Semiconductor temp sensor</a:t>
            </a:r>
          </a:p>
          <a:p>
            <a:pPr algn="just"/>
            <a:r>
              <a:rPr lang="en-US" dirty="0"/>
              <a:t> Noncontact</a:t>
            </a:r>
          </a:p>
          <a:p>
            <a:pPr marL="457200" indent="-457200" algn="just">
              <a:buFont typeface="+mj-lt"/>
              <a:buAutoNum type="arabicPeriod"/>
            </a:pPr>
            <a:r>
              <a:rPr lang="en-US" dirty="0"/>
              <a:t>Radiation</a:t>
            </a:r>
          </a:p>
          <a:p>
            <a:pPr marL="457200" indent="-457200" algn="just">
              <a:buFont typeface="+mj-lt"/>
              <a:buAutoNum type="arabicPeriod"/>
            </a:pPr>
            <a:r>
              <a:rPr lang="en-US" dirty="0"/>
              <a:t>optical</a:t>
            </a:r>
          </a:p>
          <a:p>
            <a:pPr algn="just"/>
            <a:endParaRPr lang="en-IN" dirty="0"/>
          </a:p>
        </p:txBody>
      </p:sp>
    </p:spTree>
    <p:extLst>
      <p:ext uri="{BB962C8B-B14F-4D97-AF65-F5344CB8AC3E}">
        <p14:creationId xmlns:p14="http://schemas.microsoft.com/office/powerpoint/2010/main" val="40499482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lstStyle/>
          <a:p>
            <a:pPr algn="just"/>
            <a:r>
              <a:rPr lang="en-US" dirty="0"/>
              <a:t>Contact:</a:t>
            </a:r>
          </a:p>
          <a:p>
            <a:pPr algn="just"/>
            <a:r>
              <a:rPr lang="en-US" dirty="0"/>
              <a:t>Thermometer:</a:t>
            </a:r>
          </a:p>
          <a:p>
            <a:pPr marL="0" indent="0" algn="just">
              <a:buNone/>
            </a:pPr>
            <a:r>
              <a:rPr lang="en-US" dirty="0"/>
              <a:t>This type of temperature sensor is the standard temperature sensor, particularly the mercury-filled glass tube. However, thermometers exist in several types. Glass thermometers can contain either ethanol or mercury, although nowadays the main liquid used in these thermometers is ethanol.</a:t>
            </a:r>
          </a:p>
          <a:p>
            <a:pPr marL="0" indent="0" algn="just">
              <a:buNone/>
            </a:pPr>
            <a:endParaRPr lang="en-US" dirty="0"/>
          </a:p>
          <a:p>
            <a:pPr marL="0" indent="0" algn="just">
              <a:buNone/>
            </a:pPr>
            <a:r>
              <a:rPr lang="en-US" dirty="0" err="1"/>
              <a:t>Thermister</a:t>
            </a:r>
            <a:r>
              <a:rPr lang="en-US" dirty="0"/>
              <a:t>:</a:t>
            </a:r>
          </a:p>
          <a:p>
            <a:pPr marL="0" indent="0" algn="just">
              <a:buNone/>
            </a:pPr>
            <a:r>
              <a:rPr lang="en-US" dirty="0"/>
              <a:t>As the name implies, the thermistor (i.e., thermal resistor) is a temperature-sensing device whose resistance is a function of its temperature.</a:t>
            </a:r>
          </a:p>
          <a:p>
            <a:pPr marL="0" indent="0" algn="just">
              <a:buNone/>
            </a:pPr>
            <a:r>
              <a:rPr lang="en-US" dirty="0"/>
              <a:t>Thermistors are available in two types: </a:t>
            </a:r>
          </a:p>
          <a:p>
            <a:pPr marL="0" indent="0" algn="just">
              <a:buNone/>
            </a:pPr>
            <a:r>
              <a:rPr lang="en-US" dirty="0"/>
              <a:t>PTC (positive temperature coefficient) and NTC (negative temperature coefficient). </a:t>
            </a:r>
          </a:p>
          <a:p>
            <a:pPr marL="0" indent="0" algn="just">
              <a:buNone/>
            </a:pPr>
            <a:r>
              <a:rPr lang="en-US" dirty="0"/>
              <a:t>The resistance of a PTC thermistor increases as the temperature increases. In contrast, the resistance of an NTC thermistor decreases as temperature increases, and this type seems to be the most commonly used thermistor.</a:t>
            </a:r>
            <a:endParaRPr lang="en-IN" dirty="0"/>
          </a:p>
        </p:txBody>
      </p:sp>
    </p:spTree>
    <p:extLst>
      <p:ext uri="{BB962C8B-B14F-4D97-AF65-F5344CB8AC3E}">
        <p14:creationId xmlns:p14="http://schemas.microsoft.com/office/powerpoint/2010/main" val="3483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lnSpcReduction="10000"/>
          </a:bodyPr>
          <a:lstStyle/>
          <a:p>
            <a:pPr marL="0" indent="0">
              <a:buNone/>
            </a:pPr>
            <a:r>
              <a:rPr lang="en-US" sz="2800" b="1" dirty="0">
                <a:latin typeface="Cambria" panose="02040503050406030204" pitchFamily="18" charset="0"/>
                <a:ea typeface="Cambria" panose="02040503050406030204" pitchFamily="18" charset="0"/>
              </a:rPr>
              <a:t>An electric dipole</a:t>
            </a: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buNone/>
            </a:pPr>
            <a:endParaRPr lang="en-US" sz="2800" b="1" dirty="0">
              <a:latin typeface="Cambria" panose="02040503050406030204" pitchFamily="18" charset="0"/>
              <a:ea typeface="Cambria" panose="02040503050406030204" pitchFamily="18" charset="0"/>
            </a:endParaRPr>
          </a:p>
          <a:p>
            <a:pPr marL="0" indent="0" algn="ctr">
              <a:buNone/>
            </a:pPr>
            <a:r>
              <a:rPr lang="en-US" sz="2800" b="1" dirty="0">
                <a:solidFill>
                  <a:srgbClr val="7030A0"/>
                </a:solidFill>
                <a:latin typeface="Cambria" panose="02040503050406030204" pitchFamily="18" charset="0"/>
                <a:ea typeface="Cambria" panose="02040503050406030204" pitchFamily="18" charset="0"/>
              </a:rPr>
              <a:t>“Dipoles are found in crystalline materials and form a foundation for such sensors as piezo- and pyroelectric detectors.”</a:t>
            </a:r>
            <a:endParaRPr lang="en-IN" sz="2800" dirty="0">
              <a:solidFill>
                <a:srgbClr val="7030A0"/>
              </a:solidFill>
              <a:latin typeface="Cambria" panose="02040503050406030204" pitchFamily="18" charset="0"/>
              <a:ea typeface="Cambria" panose="02040503050406030204" pitchFamily="18" charset="0"/>
            </a:endParaRPr>
          </a:p>
          <a:p>
            <a:endParaRPr lang="en-IN" sz="2800" dirty="0">
              <a:solidFill>
                <a:srgbClr val="7030A0"/>
              </a:solidFill>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5C6D880-F74C-9595-4038-16C72CEE16CE}"/>
              </a:ext>
            </a:extLst>
          </p:cNvPr>
          <p:cNvPicPr>
            <a:picLocks noChangeAspect="1"/>
          </p:cNvPicPr>
          <p:nvPr/>
        </p:nvPicPr>
        <p:blipFill>
          <a:blip r:embed="rId2"/>
          <a:stretch>
            <a:fillRect/>
          </a:stretch>
        </p:blipFill>
        <p:spPr>
          <a:xfrm>
            <a:off x="375920" y="1391285"/>
            <a:ext cx="4301124" cy="3403600"/>
          </a:xfrm>
          <a:prstGeom prst="rect">
            <a:avLst/>
          </a:prstGeom>
        </p:spPr>
      </p:pic>
      <p:sp>
        <p:nvSpPr>
          <p:cNvPr id="7" name="TextBox 6">
            <a:extLst>
              <a:ext uri="{FF2B5EF4-FFF2-40B4-BE49-F238E27FC236}">
                <a16:creationId xmlns:a16="http://schemas.microsoft.com/office/drawing/2014/main" id="{9297A1D5-CD8A-E50C-59B5-50C5F7EBC3B0}"/>
              </a:ext>
            </a:extLst>
          </p:cNvPr>
          <p:cNvSpPr txBox="1"/>
          <p:nvPr/>
        </p:nvSpPr>
        <p:spPr>
          <a:xfrm>
            <a:off x="6451600" y="1727200"/>
            <a:ext cx="4663440" cy="1754326"/>
          </a:xfrm>
          <a:prstGeom prst="rect">
            <a:avLst/>
          </a:prstGeom>
          <a:noFill/>
        </p:spPr>
        <p:txBody>
          <a:bodyPr wrap="square" rtlCol="0">
            <a:spAutoFit/>
          </a:bodyPr>
          <a:lstStyle/>
          <a:p>
            <a:r>
              <a:rPr lang="en-US" dirty="0"/>
              <a:t>The product 2aq is called the electric dipole moment p</a:t>
            </a:r>
          </a:p>
          <a:p>
            <a:r>
              <a:rPr lang="en-US" dirty="0"/>
              <a:t>Hence E=</a:t>
            </a:r>
          </a:p>
          <a:p>
            <a:endParaRPr lang="en-US" dirty="0"/>
          </a:p>
          <a:p>
            <a:endParaRPr lang="en-US" dirty="0"/>
          </a:p>
          <a:p>
            <a:endParaRPr lang="en-IN" dirty="0"/>
          </a:p>
        </p:txBody>
      </p:sp>
      <p:pic>
        <p:nvPicPr>
          <p:cNvPr id="9" name="Picture 8">
            <a:extLst>
              <a:ext uri="{FF2B5EF4-FFF2-40B4-BE49-F238E27FC236}">
                <a16:creationId xmlns:a16="http://schemas.microsoft.com/office/drawing/2014/main" id="{96C3D502-9651-9917-D2EB-D63116184C78}"/>
              </a:ext>
            </a:extLst>
          </p:cNvPr>
          <p:cNvPicPr>
            <a:picLocks noChangeAspect="1"/>
          </p:cNvPicPr>
          <p:nvPr/>
        </p:nvPicPr>
        <p:blipFill>
          <a:blip r:embed="rId3"/>
          <a:stretch>
            <a:fillRect/>
          </a:stretch>
        </p:blipFill>
        <p:spPr>
          <a:xfrm>
            <a:off x="7494638" y="2507298"/>
            <a:ext cx="1990725" cy="1171575"/>
          </a:xfrm>
          <a:prstGeom prst="rect">
            <a:avLst/>
          </a:prstGeom>
        </p:spPr>
      </p:pic>
    </p:spTree>
    <p:extLst>
      <p:ext uri="{BB962C8B-B14F-4D97-AF65-F5344CB8AC3E}">
        <p14:creationId xmlns:p14="http://schemas.microsoft.com/office/powerpoint/2010/main" val="34212262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lstStyle/>
          <a:p>
            <a:pPr algn="just"/>
            <a:r>
              <a:rPr lang="en-US" dirty="0"/>
              <a:t>Contact:</a:t>
            </a:r>
          </a:p>
          <a:p>
            <a:pPr marL="0" indent="0" algn="just">
              <a:buNone/>
            </a:pPr>
            <a:r>
              <a:rPr lang="en-US" dirty="0"/>
              <a:t>Thermistor.</a:t>
            </a:r>
          </a:p>
          <a:p>
            <a:pPr marL="0" indent="0" algn="just">
              <a:buNone/>
            </a:pPr>
            <a:endParaRPr lang="en-IN" dirty="0"/>
          </a:p>
        </p:txBody>
      </p:sp>
      <p:pic>
        <p:nvPicPr>
          <p:cNvPr id="5" name="Picture 4">
            <a:extLst>
              <a:ext uri="{FF2B5EF4-FFF2-40B4-BE49-F238E27FC236}">
                <a16:creationId xmlns:a16="http://schemas.microsoft.com/office/drawing/2014/main" id="{89B4E44F-9861-B8BA-1C82-516001880549}"/>
              </a:ext>
            </a:extLst>
          </p:cNvPr>
          <p:cNvPicPr>
            <a:picLocks noChangeAspect="1"/>
          </p:cNvPicPr>
          <p:nvPr/>
        </p:nvPicPr>
        <p:blipFill>
          <a:blip r:embed="rId2"/>
          <a:stretch>
            <a:fillRect/>
          </a:stretch>
        </p:blipFill>
        <p:spPr>
          <a:xfrm>
            <a:off x="96411" y="1525306"/>
            <a:ext cx="6080869" cy="4153599"/>
          </a:xfrm>
          <a:prstGeom prst="rect">
            <a:avLst/>
          </a:prstGeom>
        </p:spPr>
      </p:pic>
      <p:pic>
        <p:nvPicPr>
          <p:cNvPr id="8" name="Picture 7">
            <a:extLst>
              <a:ext uri="{FF2B5EF4-FFF2-40B4-BE49-F238E27FC236}">
                <a16:creationId xmlns:a16="http://schemas.microsoft.com/office/drawing/2014/main" id="{C17F2B16-476F-D3A7-8F18-7E0832E51016}"/>
              </a:ext>
            </a:extLst>
          </p:cNvPr>
          <p:cNvPicPr>
            <a:picLocks noChangeAspect="1"/>
          </p:cNvPicPr>
          <p:nvPr/>
        </p:nvPicPr>
        <p:blipFill>
          <a:blip r:embed="rId3"/>
          <a:stretch>
            <a:fillRect/>
          </a:stretch>
        </p:blipFill>
        <p:spPr>
          <a:xfrm>
            <a:off x="7235888" y="4184164"/>
            <a:ext cx="3770440" cy="1564207"/>
          </a:xfrm>
          <a:prstGeom prst="rect">
            <a:avLst/>
          </a:prstGeom>
        </p:spPr>
      </p:pic>
      <p:sp>
        <p:nvSpPr>
          <p:cNvPr id="9" name="TextBox 8">
            <a:extLst>
              <a:ext uri="{FF2B5EF4-FFF2-40B4-BE49-F238E27FC236}">
                <a16:creationId xmlns:a16="http://schemas.microsoft.com/office/drawing/2014/main" id="{1CB57232-2570-4895-8387-B16653EB6E01}"/>
              </a:ext>
            </a:extLst>
          </p:cNvPr>
          <p:cNvSpPr txBox="1"/>
          <p:nvPr/>
        </p:nvSpPr>
        <p:spPr>
          <a:xfrm>
            <a:off x="6281992" y="1525306"/>
            <a:ext cx="5727128" cy="2677656"/>
          </a:xfrm>
          <a:prstGeom prst="rect">
            <a:avLst/>
          </a:prstGeom>
          <a:noFill/>
        </p:spPr>
        <p:txBody>
          <a:bodyPr wrap="square" rtlCol="0">
            <a:spAutoFit/>
          </a:bodyPr>
          <a:lstStyle/>
          <a:p>
            <a:pPr algn="just"/>
            <a:r>
              <a:rPr lang="en-US" sz="2400" b="0" i="0" dirty="0">
                <a:solidFill>
                  <a:srgbClr val="444444"/>
                </a:solidFill>
                <a:effectLst/>
                <a:latin typeface="Open Sans" panose="020B0606030504020204" pitchFamily="34" charset="0"/>
              </a:rPr>
              <a:t>In the equation, R</a:t>
            </a:r>
            <a:r>
              <a:rPr lang="en-US" sz="2400" b="0" i="0" baseline="-25000" dirty="0">
                <a:solidFill>
                  <a:srgbClr val="444444"/>
                </a:solidFill>
                <a:effectLst/>
                <a:latin typeface="Open Sans" panose="020B0606030504020204" pitchFamily="34" charset="0"/>
              </a:rPr>
              <a:t>T </a:t>
            </a:r>
            <a:r>
              <a:rPr lang="en-US" sz="2400" b="0" i="0" dirty="0">
                <a:solidFill>
                  <a:srgbClr val="444444"/>
                </a:solidFill>
                <a:effectLst/>
                <a:latin typeface="Open Sans" panose="020B0606030504020204" pitchFamily="34" charset="0"/>
              </a:rPr>
              <a:t>is the resistance at any given temperature T, R</a:t>
            </a:r>
            <a:r>
              <a:rPr lang="en-US" sz="2400" b="0" i="0" baseline="-25000" dirty="0">
                <a:solidFill>
                  <a:srgbClr val="444444"/>
                </a:solidFill>
                <a:effectLst/>
                <a:latin typeface="Open Sans" panose="020B0606030504020204" pitchFamily="34" charset="0"/>
              </a:rPr>
              <a:t>0</a:t>
            </a:r>
            <a:r>
              <a:rPr lang="en-US" sz="2400" b="0" i="0" dirty="0">
                <a:solidFill>
                  <a:srgbClr val="444444"/>
                </a:solidFill>
                <a:effectLst/>
                <a:latin typeface="Open Sans" panose="020B0606030504020204" pitchFamily="34" charset="0"/>
              </a:rPr>
              <a:t> is the nominal resistance mentioned above, and To is the temperature which the nominal resistance is measured. Note that all temperatures are in Kelvin.</a:t>
            </a:r>
          </a:p>
          <a:p>
            <a:pPr algn="just"/>
            <a:r>
              <a:rPr lang="en-US" sz="2400" dirty="0"/>
              <a:t>Thermistor equation,</a:t>
            </a:r>
            <a:endParaRPr lang="en-IN" sz="2400" dirty="0"/>
          </a:p>
        </p:txBody>
      </p:sp>
    </p:spTree>
    <p:extLst>
      <p:ext uri="{BB962C8B-B14F-4D97-AF65-F5344CB8AC3E}">
        <p14:creationId xmlns:p14="http://schemas.microsoft.com/office/powerpoint/2010/main" val="40369042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lstStyle/>
          <a:p>
            <a:pPr algn="just"/>
            <a:r>
              <a:rPr lang="en-US" dirty="0"/>
              <a:t>Contact:</a:t>
            </a:r>
          </a:p>
          <a:p>
            <a:pPr marL="0" indent="0" algn="just">
              <a:buNone/>
            </a:pPr>
            <a:r>
              <a:rPr lang="en-US" dirty="0"/>
              <a:t>Characteristic curve of </a:t>
            </a:r>
            <a:r>
              <a:rPr lang="en-US" dirty="0" err="1"/>
              <a:t>thermister</a:t>
            </a:r>
            <a:r>
              <a:rPr lang="en-US" dirty="0"/>
              <a:t>.</a:t>
            </a:r>
          </a:p>
          <a:p>
            <a:pPr marL="0" indent="0" algn="just">
              <a:buNone/>
            </a:pPr>
            <a:r>
              <a:rPr lang="en-US" dirty="0"/>
              <a:t>                                                                                                                </a:t>
            </a:r>
          </a:p>
          <a:p>
            <a:pPr marL="0" indent="0" algn="just">
              <a:buNone/>
            </a:pPr>
            <a:endParaRPr lang="en-US" dirty="0"/>
          </a:p>
          <a:p>
            <a:pPr marL="0" indent="0" algn="just">
              <a:buNone/>
            </a:pPr>
            <a:endParaRPr lang="en-US" dirty="0"/>
          </a:p>
          <a:p>
            <a:pPr marL="0" indent="0" algn="just">
              <a:buNone/>
            </a:pPr>
            <a:endParaRPr lang="en-IN" dirty="0"/>
          </a:p>
        </p:txBody>
      </p:sp>
      <p:pic>
        <p:nvPicPr>
          <p:cNvPr id="6" name="Picture 5">
            <a:extLst>
              <a:ext uri="{FF2B5EF4-FFF2-40B4-BE49-F238E27FC236}">
                <a16:creationId xmlns:a16="http://schemas.microsoft.com/office/drawing/2014/main" id="{C3D85F79-5911-18CB-2197-5B9AD5368E12}"/>
              </a:ext>
            </a:extLst>
          </p:cNvPr>
          <p:cNvPicPr>
            <a:picLocks noChangeAspect="1"/>
          </p:cNvPicPr>
          <p:nvPr/>
        </p:nvPicPr>
        <p:blipFill>
          <a:blip r:embed="rId2"/>
          <a:stretch>
            <a:fillRect/>
          </a:stretch>
        </p:blipFill>
        <p:spPr>
          <a:xfrm>
            <a:off x="2452370" y="2693669"/>
            <a:ext cx="6346190" cy="3504613"/>
          </a:xfrm>
          <a:prstGeom prst="rect">
            <a:avLst/>
          </a:prstGeom>
        </p:spPr>
      </p:pic>
    </p:spTree>
    <p:extLst>
      <p:ext uri="{BB962C8B-B14F-4D97-AF65-F5344CB8AC3E}">
        <p14:creationId xmlns:p14="http://schemas.microsoft.com/office/powerpoint/2010/main" val="8236578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normAutofit/>
          </a:bodyPr>
          <a:lstStyle/>
          <a:p>
            <a:pPr algn="just"/>
            <a:r>
              <a:rPr lang="en-US" sz="2400" b="1" dirty="0">
                <a:latin typeface="Cambria" panose="02040503050406030204" pitchFamily="18" charset="0"/>
                <a:ea typeface="Cambria" panose="02040503050406030204" pitchFamily="18" charset="0"/>
              </a:rPr>
              <a:t>Contact:</a:t>
            </a:r>
          </a:p>
          <a:p>
            <a:pPr marL="0" indent="0" algn="just">
              <a:buNone/>
            </a:pPr>
            <a:r>
              <a:rPr lang="en-US" sz="2400" b="1" dirty="0">
                <a:latin typeface="Cambria" panose="02040503050406030204" pitchFamily="18" charset="0"/>
                <a:ea typeface="Cambria" panose="02040503050406030204" pitchFamily="18" charset="0"/>
              </a:rPr>
              <a:t>Thermocouple.</a:t>
            </a:r>
          </a:p>
          <a:p>
            <a:pPr marL="0" indent="0" algn="just">
              <a:buNone/>
            </a:pPr>
            <a:endParaRPr lang="en-US" sz="24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171EB09-3940-000D-8C04-C39975D6BF23}"/>
              </a:ext>
            </a:extLst>
          </p:cNvPr>
          <p:cNvPicPr>
            <a:picLocks noChangeAspect="1"/>
          </p:cNvPicPr>
          <p:nvPr/>
        </p:nvPicPr>
        <p:blipFill>
          <a:blip r:embed="rId2"/>
          <a:stretch>
            <a:fillRect/>
          </a:stretch>
        </p:blipFill>
        <p:spPr>
          <a:xfrm>
            <a:off x="2344671" y="1887932"/>
            <a:ext cx="5193624" cy="2584677"/>
          </a:xfrm>
          <a:prstGeom prst="rect">
            <a:avLst/>
          </a:prstGeom>
        </p:spPr>
      </p:pic>
    </p:spTree>
    <p:extLst>
      <p:ext uri="{BB962C8B-B14F-4D97-AF65-F5344CB8AC3E}">
        <p14:creationId xmlns:p14="http://schemas.microsoft.com/office/powerpoint/2010/main" val="9703791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normAutofit/>
          </a:bodyPr>
          <a:lstStyle/>
          <a:p>
            <a:pPr algn="just"/>
            <a:r>
              <a:rPr lang="en-US" sz="2400" b="1" dirty="0">
                <a:latin typeface="Cambria" panose="02040503050406030204" pitchFamily="18" charset="0"/>
                <a:ea typeface="Cambria" panose="02040503050406030204" pitchFamily="18" charset="0"/>
              </a:rPr>
              <a:t>Contact:</a:t>
            </a:r>
          </a:p>
          <a:p>
            <a:pPr marL="0" indent="0" algn="just">
              <a:buNone/>
            </a:pPr>
            <a:r>
              <a:rPr lang="en-US" sz="2400" b="1" dirty="0">
                <a:latin typeface="Cambria" panose="02040503050406030204" pitchFamily="18" charset="0"/>
                <a:ea typeface="Cambria" panose="02040503050406030204" pitchFamily="18" charset="0"/>
              </a:rPr>
              <a:t>Thermocouple.</a:t>
            </a:r>
            <a:endParaRPr lang="en-US" sz="2400"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Thermocouples are commonly used for measuring higher temperatures and larger temperature ranges.</a:t>
            </a:r>
          </a:p>
          <a:p>
            <a:pPr algn="just"/>
            <a:r>
              <a:rPr lang="en-US" dirty="0">
                <a:latin typeface="Cambria" panose="02040503050406030204" pitchFamily="18" charset="0"/>
                <a:ea typeface="Cambria" panose="02040503050406030204" pitchFamily="18" charset="0"/>
              </a:rPr>
              <a:t>any conductor subjected to a thermal gradient will generate a small voltage. This phenomenon is known as the </a:t>
            </a:r>
            <a:r>
              <a:rPr lang="en-US" dirty="0" err="1">
                <a:latin typeface="Cambria" panose="02040503050406030204" pitchFamily="18" charset="0"/>
                <a:ea typeface="Cambria" panose="02040503050406030204" pitchFamily="18" charset="0"/>
              </a:rPr>
              <a:t>Seebeck</a:t>
            </a:r>
            <a:r>
              <a:rPr lang="en-US" dirty="0">
                <a:latin typeface="Cambria" panose="02040503050406030204" pitchFamily="18" charset="0"/>
                <a:ea typeface="Cambria" panose="02040503050406030204" pitchFamily="18" charset="0"/>
              </a:rPr>
              <a:t> effect. </a:t>
            </a:r>
          </a:p>
          <a:p>
            <a:pPr algn="just"/>
            <a:r>
              <a:rPr lang="en-US" dirty="0">
                <a:latin typeface="Cambria" panose="02040503050406030204" pitchFamily="18" charset="0"/>
                <a:ea typeface="Cambria" panose="02040503050406030204" pitchFamily="18" charset="0"/>
              </a:rPr>
              <a:t>The magnitude of the generated voltage is dependent upon the type of metal. Practical applications of the </a:t>
            </a:r>
            <a:r>
              <a:rPr lang="en-US" dirty="0" err="1">
                <a:latin typeface="Cambria" panose="02040503050406030204" pitchFamily="18" charset="0"/>
                <a:ea typeface="Cambria" panose="02040503050406030204" pitchFamily="18" charset="0"/>
              </a:rPr>
              <a:t>Seebeck</a:t>
            </a:r>
            <a:r>
              <a:rPr lang="en-US" dirty="0">
                <a:latin typeface="Cambria" panose="02040503050406030204" pitchFamily="18" charset="0"/>
                <a:ea typeface="Cambria" panose="02040503050406030204" pitchFamily="18" charset="0"/>
              </a:rPr>
              <a:t> effect involve two dissimilar metals that are joined at one end and separated at the other end. </a:t>
            </a:r>
          </a:p>
          <a:p>
            <a:pPr algn="just"/>
            <a:r>
              <a:rPr lang="en-US" dirty="0">
                <a:latin typeface="Cambria" panose="02040503050406030204" pitchFamily="18" charset="0"/>
                <a:ea typeface="Cambria" panose="02040503050406030204" pitchFamily="18" charset="0"/>
              </a:rPr>
              <a:t>The junction's temperature can be determined via the voltage between the wires at the non-junction end.</a:t>
            </a:r>
          </a:p>
          <a:p>
            <a:pPr algn="just"/>
            <a:r>
              <a:rPr lang="en-US" b="0" i="0" dirty="0">
                <a:solidFill>
                  <a:srgbClr val="000000"/>
                </a:solidFill>
                <a:effectLst/>
                <a:latin typeface="Cambria" panose="02040503050406030204" pitchFamily="18" charset="0"/>
                <a:ea typeface="Cambria" panose="02040503050406030204" pitchFamily="18" charset="0"/>
              </a:rPr>
              <a:t>Types C, B, E, J, N, K, R, T, and S type are common types of thermocouples and have base metals of iron, copper, nickel, platinum, rhodium, and </a:t>
            </a:r>
            <a:r>
              <a:rPr lang="en-US" b="0" i="0" dirty="0" err="1">
                <a:solidFill>
                  <a:srgbClr val="000000"/>
                </a:solidFill>
                <a:effectLst/>
                <a:latin typeface="Cambria" panose="02040503050406030204" pitchFamily="18" charset="0"/>
                <a:ea typeface="Cambria" panose="02040503050406030204" pitchFamily="18" charset="0"/>
              </a:rPr>
              <a:t>chromel</a:t>
            </a:r>
            <a:r>
              <a:rPr lang="en-US" b="0" i="0" dirty="0">
                <a:solidFill>
                  <a:srgbClr val="000000"/>
                </a:solidFill>
                <a:effectLst/>
                <a:latin typeface="Cambria" panose="02040503050406030204" pitchFamily="18" charset="0"/>
                <a:ea typeface="Cambria" panose="02040503050406030204" pitchFamily="18" charset="0"/>
              </a:rPr>
              <a:t>. A thermocouple requires two metals to be joined to form a junction, each junction having a different temperature.</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19415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normAutofit/>
          </a:bodyPr>
          <a:lstStyle/>
          <a:p>
            <a:pPr algn="just"/>
            <a:r>
              <a:rPr lang="en-US" sz="2800" b="1" dirty="0">
                <a:latin typeface="Cambria" panose="02040503050406030204" pitchFamily="18" charset="0"/>
                <a:ea typeface="Cambria" panose="02040503050406030204" pitchFamily="18" charset="0"/>
              </a:rPr>
              <a:t>Contact:</a:t>
            </a:r>
            <a:endParaRPr lang="en-US" sz="2800" dirty="0">
              <a:latin typeface="Cambria" panose="02040503050406030204" pitchFamily="18" charset="0"/>
              <a:ea typeface="Cambria" panose="02040503050406030204" pitchFamily="18" charset="0"/>
            </a:endParaRPr>
          </a:p>
          <a:p>
            <a:pPr marL="0" indent="0" algn="l">
              <a:buNone/>
            </a:pPr>
            <a:r>
              <a:rPr lang="en-US" sz="2400" b="1" i="0" dirty="0">
                <a:solidFill>
                  <a:srgbClr val="000000"/>
                </a:solidFill>
                <a:effectLst/>
                <a:latin typeface="PT Serif" panose="020A0603040505020204" pitchFamily="18" charset="0"/>
              </a:rPr>
              <a:t>Resistive Temperature Detectors (RTDs)</a:t>
            </a:r>
          </a:p>
          <a:p>
            <a:pPr algn="just"/>
            <a:r>
              <a:rPr lang="en-US" sz="2400" b="0" i="0" dirty="0">
                <a:solidFill>
                  <a:srgbClr val="000000"/>
                </a:solidFill>
                <a:effectLst/>
                <a:latin typeface="-apple-system"/>
              </a:rPr>
              <a:t>Resistive temperature detectors, also known as resistance thermometers, are perhaps the simplest temperature sensor to understand. RTDs are similar to thermistors in that their resistance changes with temperature. However, rather than using a special material that is sensitive to temperature changes—as with a thermistor—RTDs use a coil of wire wrapped around a core made from ceramic or glass.</a:t>
            </a:r>
          </a:p>
          <a:p>
            <a:pPr algn="just"/>
            <a:r>
              <a:rPr lang="en-US" sz="2400" b="0" i="0" dirty="0">
                <a:solidFill>
                  <a:srgbClr val="000000"/>
                </a:solidFill>
                <a:effectLst/>
                <a:latin typeface="-apple-system"/>
              </a:rPr>
              <a:t>The RTD wire is made of pure material, typically platinum, nickel, or copper, and the material has an accurate resistance–temperature relationship that is used to determine the measured temperature.</a:t>
            </a:r>
          </a:p>
        </p:txBody>
      </p:sp>
    </p:spTree>
    <p:extLst>
      <p:ext uri="{BB962C8B-B14F-4D97-AF65-F5344CB8AC3E}">
        <p14:creationId xmlns:p14="http://schemas.microsoft.com/office/powerpoint/2010/main" val="32380196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762000"/>
            <a:ext cx="10857992" cy="5919724"/>
          </a:xfrm>
        </p:spPr>
        <p:txBody>
          <a:bodyPr>
            <a:normAutofit/>
          </a:bodyPr>
          <a:lstStyle/>
          <a:p>
            <a:pPr algn="just"/>
            <a:r>
              <a:rPr lang="en-US" sz="2800" b="1" dirty="0">
                <a:latin typeface="Cambria" panose="02040503050406030204" pitchFamily="18" charset="0"/>
                <a:ea typeface="Cambria" panose="02040503050406030204" pitchFamily="18" charset="0"/>
              </a:rPr>
              <a:t>Non-Contact:</a:t>
            </a:r>
          </a:p>
          <a:p>
            <a:pPr marL="514350" indent="-514350" algn="just">
              <a:buFont typeface="+mj-lt"/>
              <a:buAutoNum type="arabicPeriod"/>
            </a:pPr>
            <a:r>
              <a:rPr lang="en-US" sz="2800" b="1" dirty="0">
                <a:latin typeface="Cambria" panose="02040503050406030204" pitchFamily="18" charset="0"/>
                <a:ea typeface="Cambria" panose="02040503050406030204" pitchFamily="18" charset="0"/>
              </a:rPr>
              <a:t>Radiation</a:t>
            </a:r>
          </a:p>
          <a:p>
            <a:pPr marL="514350" indent="-514350" algn="just">
              <a:buFont typeface="+mj-lt"/>
              <a:buAutoNum type="arabicPeriod"/>
            </a:pPr>
            <a:r>
              <a:rPr lang="en-US" sz="2800" b="1" dirty="0">
                <a:latin typeface="Cambria" panose="02040503050406030204" pitchFamily="18" charset="0"/>
                <a:ea typeface="Cambria" panose="02040503050406030204" pitchFamily="18" charset="0"/>
              </a:rPr>
              <a:t>Optical </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b="1" dirty="0">
                <a:latin typeface="Cambria" panose="02040503050406030204" pitchFamily="18" charset="0"/>
                <a:ea typeface="Cambria" panose="02040503050406030204" pitchFamily="18" charset="0"/>
              </a:rPr>
              <a:t>Radiation</a:t>
            </a:r>
          </a:p>
          <a:p>
            <a:pPr marL="0" indent="0" algn="just">
              <a:buNone/>
            </a:pPr>
            <a:r>
              <a:rPr lang="en-US" sz="2400" b="0" i="0" dirty="0">
                <a:solidFill>
                  <a:srgbClr val="666666"/>
                </a:solidFill>
                <a:effectLst/>
                <a:latin typeface="Arial" panose="020B0604020202020204" pitchFamily="34" charset="0"/>
              </a:rPr>
              <a:t>These are used to measure high-temperature furnaces. These devices can measure the temperature very accurately, precisely, pure visually and quickly. </a:t>
            </a:r>
            <a:endParaRPr lang="en-US"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376702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629920"/>
            <a:ext cx="10857992" cy="651916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Radiation</a:t>
            </a:r>
          </a:p>
          <a:p>
            <a:pPr algn="just"/>
            <a:r>
              <a:rPr lang="en-US" b="0" i="0" dirty="0">
                <a:effectLst/>
                <a:latin typeface="Cambria" panose="02040503050406030204" pitchFamily="18" charset="0"/>
                <a:ea typeface="Cambria" panose="02040503050406030204" pitchFamily="18" charset="0"/>
              </a:rPr>
              <a:t>These are used to measure high-temperature furnaces. These devices can measure the temperature very accurately, precisely, pure visually and quickly.</a:t>
            </a:r>
          </a:p>
          <a:p>
            <a:pPr algn="just"/>
            <a:r>
              <a:rPr lang="en-US" b="0" i="0" dirty="0">
                <a:effectLst/>
                <a:latin typeface="Cambria" panose="02040503050406030204" pitchFamily="18" charset="0"/>
                <a:ea typeface="Cambria" panose="02040503050406030204" pitchFamily="18" charset="0"/>
              </a:rPr>
              <a:t>the heat radiated by the hot body is focused on a radiation detector. The radiation detector is blackened and it absorbs all or almost all radiation falling on it (if the temperature is very small compared with that of hot body, then</a:t>
            </a:r>
          </a:p>
          <a:p>
            <a:pPr algn="just"/>
            <a:endParaRPr lang="en-US" b="0" i="0" dirty="0">
              <a:effectLst/>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Black body contains the thermocouple, which detects the temperature of hot body.</a:t>
            </a:r>
          </a:p>
        </p:txBody>
      </p:sp>
      <p:pic>
        <p:nvPicPr>
          <p:cNvPr id="6" name="Picture 5">
            <a:extLst>
              <a:ext uri="{FF2B5EF4-FFF2-40B4-BE49-F238E27FC236}">
                <a16:creationId xmlns:a16="http://schemas.microsoft.com/office/drawing/2014/main" id="{5415A7CE-65DF-86FD-7A90-E6009AFBB6A7}"/>
              </a:ext>
            </a:extLst>
          </p:cNvPr>
          <p:cNvPicPr>
            <a:picLocks noChangeAspect="1"/>
          </p:cNvPicPr>
          <p:nvPr/>
        </p:nvPicPr>
        <p:blipFill>
          <a:blip r:embed="rId2"/>
          <a:stretch>
            <a:fillRect/>
          </a:stretch>
        </p:blipFill>
        <p:spPr>
          <a:xfrm>
            <a:off x="3909285" y="3782230"/>
            <a:ext cx="5152153" cy="2212308"/>
          </a:xfrm>
          <a:prstGeom prst="rect">
            <a:avLst/>
          </a:prstGeom>
        </p:spPr>
      </p:pic>
      <p:pic>
        <p:nvPicPr>
          <p:cNvPr id="9" name="Picture 8">
            <a:extLst>
              <a:ext uri="{FF2B5EF4-FFF2-40B4-BE49-F238E27FC236}">
                <a16:creationId xmlns:a16="http://schemas.microsoft.com/office/drawing/2014/main" id="{50E3FA07-0465-310D-5A1C-4BA638E70301}"/>
              </a:ext>
            </a:extLst>
          </p:cNvPr>
          <p:cNvPicPr>
            <a:picLocks noChangeAspect="1"/>
          </p:cNvPicPr>
          <p:nvPr/>
        </p:nvPicPr>
        <p:blipFill>
          <a:blip r:embed="rId3"/>
          <a:stretch>
            <a:fillRect/>
          </a:stretch>
        </p:blipFill>
        <p:spPr>
          <a:xfrm>
            <a:off x="4362864" y="3029364"/>
            <a:ext cx="1432346" cy="697810"/>
          </a:xfrm>
          <a:prstGeom prst="rect">
            <a:avLst/>
          </a:prstGeom>
        </p:spPr>
      </p:pic>
    </p:spTree>
    <p:extLst>
      <p:ext uri="{BB962C8B-B14F-4D97-AF65-F5344CB8AC3E}">
        <p14:creationId xmlns:p14="http://schemas.microsoft.com/office/powerpoint/2010/main" val="33436264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629920"/>
            <a:ext cx="10857992" cy="651916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Optical</a:t>
            </a: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53E7BF9-6F58-7F5D-9B96-BE1E223E8F11}"/>
              </a:ext>
            </a:extLst>
          </p:cNvPr>
          <p:cNvPicPr>
            <a:picLocks noChangeAspect="1"/>
          </p:cNvPicPr>
          <p:nvPr/>
        </p:nvPicPr>
        <p:blipFill>
          <a:blip r:embed="rId2"/>
          <a:stretch>
            <a:fillRect/>
          </a:stretch>
        </p:blipFill>
        <p:spPr>
          <a:xfrm>
            <a:off x="2152968" y="799605"/>
            <a:ext cx="3955828" cy="2471916"/>
          </a:xfrm>
          <a:prstGeom prst="rect">
            <a:avLst/>
          </a:prstGeom>
        </p:spPr>
      </p:pic>
    </p:spTree>
    <p:extLst>
      <p:ext uri="{BB962C8B-B14F-4D97-AF65-F5344CB8AC3E}">
        <p14:creationId xmlns:p14="http://schemas.microsoft.com/office/powerpoint/2010/main" val="36829984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585724"/>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629920"/>
            <a:ext cx="10857992" cy="651916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Optical</a:t>
            </a:r>
          </a:p>
          <a:p>
            <a:pPr algn="just"/>
            <a:r>
              <a:rPr lang="en-US" b="0" i="0" dirty="0">
                <a:solidFill>
                  <a:srgbClr val="3A3A3A"/>
                </a:solidFill>
                <a:effectLst/>
                <a:latin typeface="Cambria" panose="02040503050406030204" pitchFamily="18" charset="0"/>
                <a:ea typeface="Cambria" panose="02040503050406030204" pitchFamily="18" charset="0"/>
              </a:rPr>
              <a:t>An </a:t>
            </a:r>
            <a:r>
              <a:rPr lang="en-US" b="1" i="1" dirty="0">
                <a:solidFill>
                  <a:srgbClr val="3A3A3A"/>
                </a:solidFill>
                <a:effectLst/>
                <a:latin typeface="Cambria" panose="02040503050406030204" pitchFamily="18" charset="0"/>
                <a:ea typeface="Cambria" panose="02040503050406030204" pitchFamily="18" charset="0"/>
              </a:rPr>
              <a:t>eyepiece</a:t>
            </a:r>
            <a:r>
              <a:rPr lang="en-US" b="0" i="0" dirty="0">
                <a:solidFill>
                  <a:srgbClr val="3A3A3A"/>
                </a:solidFill>
                <a:effectLst/>
                <a:latin typeface="Cambria" panose="02040503050406030204" pitchFamily="18" charset="0"/>
                <a:ea typeface="Cambria" panose="02040503050406030204" pitchFamily="18" charset="0"/>
              </a:rPr>
              <a:t> or </a:t>
            </a:r>
            <a:r>
              <a:rPr lang="en-US" b="1" i="1" dirty="0">
                <a:solidFill>
                  <a:srgbClr val="3A3A3A"/>
                </a:solidFill>
                <a:effectLst/>
                <a:latin typeface="Cambria" panose="02040503050406030204" pitchFamily="18" charset="0"/>
                <a:ea typeface="Cambria" panose="02040503050406030204" pitchFamily="18" charset="0"/>
              </a:rPr>
              <a:t>observer</a:t>
            </a:r>
            <a:r>
              <a:rPr lang="en-US" b="0" i="0" dirty="0">
                <a:solidFill>
                  <a:srgbClr val="3A3A3A"/>
                </a:solidFill>
                <a:effectLst/>
                <a:latin typeface="Cambria" panose="02040503050406030204" pitchFamily="18" charset="0"/>
                <a:ea typeface="Cambria" panose="02040503050406030204" pitchFamily="18" charset="0"/>
              </a:rPr>
              <a:t> is on the left side and an </a:t>
            </a:r>
            <a:r>
              <a:rPr lang="en-US" b="1" i="1" dirty="0">
                <a:solidFill>
                  <a:srgbClr val="3A3A3A"/>
                </a:solidFill>
                <a:effectLst/>
                <a:latin typeface="Cambria" panose="02040503050406030204" pitchFamily="18" charset="0"/>
                <a:ea typeface="Cambria" panose="02040503050406030204" pitchFamily="18" charset="0"/>
              </a:rPr>
              <a:t>optical lens</a:t>
            </a:r>
            <a:r>
              <a:rPr lang="en-US" b="0" i="0" dirty="0">
                <a:solidFill>
                  <a:srgbClr val="3A3A3A"/>
                </a:solidFill>
                <a:effectLst/>
                <a:latin typeface="Cambria" panose="02040503050406030204" pitchFamily="18" charset="0"/>
                <a:ea typeface="Cambria" panose="02040503050406030204" pitchFamily="18" charset="0"/>
              </a:rPr>
              <a:t> on the right side.</a:t>
            </a:r>
          </a:p>
          <a:p>
            <a:pPr algn="just"/>
            <a:r>
              <a:rPr lang="en-US" b="0" i="0" dirty="0">
                <a:solidFill>
                  <a:srgbClr val="3A3A3A"/>
                </a:solidFill>
                <a:effectLst/>
                <a:latin typeface="Cambria" panose="02040503050406030204" pitchFamily="18" charset="0"/>
                <a:ea typeface="Cambria" panose="02040503050406030204" pitchFamily="18" charset="0"/>
              </a:rPr>
              <a:t>⇒ A </a:t>
            </a:r>
            <a:r>
              <a:rPr lang="en-US" b="1" i="1" dirty="0">
                <a:solidFill>
                  <a:srgbClr val="3A3A3A"/>
                </a:solidFill>
                <a:effectLst/>
                <a:latin typeface="Cambria" panose="02040503050406030204" pitchFamily="18" charset="0"/>
                <a:ea typeface="Cambria" panose="02040503050406030204" pitchFamily="18" charset="0"/>
              </a:rPr>
              <a:t>lamp</a:t>
            </a:r>
            <a:r>
              <a:rPr lang="en-US" b="0" i="0" dirty="0">
                <a:solidFill>
                  <a:srgbClr val="3A3A3A"/>
                </a:solidFill>
                <a:effectLst/>
                <a:latin typeface="Cambria" panose="02040503050406030204" pitchFamily="18" charset="0"/>
                <a:ea typeface="Cambria" panose="02040503050406030204" pitchFamily="18" charset="0"/>
              </a:rPr>
              <a:t> that generates reference temperature using a power source and rheostat.</a:t>
            </a:r>
          </a:p>
          <a:p>
            <a:pPr algn="just"/>
            <a:r>
              <a:rPr lang="en-US" b="0" i="0" dirty="0">
                <a:solidFill>
                  <a:srgbClr val="3A3A3A"/>
                </a:solidFill>
                <a:effectLst/>
                <a:latin typeface="Cambria" panose="02040503050406030204" pitchFamily="18" charset="0"/>
                <a:ea typeface="Cambria" panose="02040503050406030204" pitchFamily="18" charset="0"/>
              </a:rPr>
              <a:t>⇒ An </a:t>
            </a:r>
            <a:r>
              <a:rPr lang="en-US" b="1" i="1" dirty="0">
                <a:solidFill>
                  <a:srgbClr val="3A3A3A"/>
                </a:solidFill>
                <a:effectLst/>
                <a:latin typeface="Cambria" panose="02040503050406030204" pitchFamily="18" charset="0"/>
                <a:ea typeface="Cambria" panose="02040503050406030204" pitchFamily="18" charset="0"/>
              </a:rPr>
              <a:t>ampere meter</a:t>
            </a:r>
            <a:r>
              <a:rPr lang="en-US" b="0" i="0" dirty="0">
                <a:solidFill>
                  <a:srgbClr val="3A3A3A"/>
                </a:solidFill>
                <a:effectLst/>
                <a:latin typeface="Cambria" panose="02040503050406030204" pitchFamily="18" charset="0"/>
                <a:ea typeface="Cambria" panose="02040503050406030204" pitchFamily="18" charset="0"/>
              </a:rPr>
              <a:t> to measure the current to calculate the temperature.</a:t>
            </a:r>
          </a:p>
          <a:p>
            <a:pPr algn="just"/>
            <a:r>
              <a:rPr lang="en-US" b="0" i="0" dirty="0">
                <a:solidFill>
                  <a:srgbClr val="3A3A3A"/>
                </a:solidFill>
                <a:effectLst/>
                <a:latin typeface="Cambria" panose="02040503050406030204" pitchFamily="18" charset="0"/>
                <a:ea typeface="Cambria" panose="02040503050406030204" pitchFamily="18" charset="0"/>
              </a:rPr>
              <a:t>⇒ An </a:t>
            </a:r>
            <a:r>
              <a:rPr lang="en-US" b="1" i="1" dirty="0">
                <a:solidFill>
                  <a:srgbClr val="3A3A3A"/>
                </a:solidFill>
                <a:effectLst/>
                <a:latin typeface="Cambria" panose="02040503050406030204" pitchFamily="18" charset="0"/>
                <a:ea typeface="Cambria" panose="02040503050406030204" pitchFamily="18" charset="0"/>
              </a:rPr>
              <a:t>absorption screen</a:t>
            </a:r>
            <a:r>
              <a:rPr lang="en-US" b="0" i="0" dirty="0">
                <a:solidFill>
                  <a:srgbClr val="3A3A3A"/>
                </a:solidFill>
                <a:effectLst/>
                <a:latin typeface="Cambria" panose="02040503050406030204" pitchFamily="18" charset="0"/>
                <a:ea typeface="Cambria" panose="02040503050406030204" pitchFamily="18" charset="0"/>
              </a:rPr>
              <a:t> is installed between the lens and a reference lamp.</a:t>
            </a:r>
          </a:p>
          <a:p>
            <a:pPr algn="just"/>
            <a:r>
              <a:rPr lang="en-US" b="0" i="0" dirty="0">
                <a:solidFill>
                  <a:srgbClr val="3A3A3A"/>
                </a:solidFill>
                <a:effectLst/>
                <a:latin typeface="Cambria" panose="02040503050406030204" pitchFamily="18" charset="0"/>
                <a:ea typeface="Cambria" panose="02040503050406030204" pitchFamily="18" charset="0"/>
              </a:rPr>
              <a:t>⇒ A </a:t>
            </a:r>
            <a:r>
              <a:rPr lang="en-US" b="1" i="1" dirty="0">
                <a:solidFill>
                  <a:srgbClr val="3A3A3A"/>
                </a:solidFill>
                <a:effectLst/>
                <a:latin typeface="Cambria" panose="02040503050406030204" pitchFamily="18" charset="0"/>
                <a:ea typeface="Cambria" panose="02040503050406030204" pitchFamily="18" charset="0"/>
              </a:rPr>
              <a:t>red filte</a:t>
            </a:r>
            <a:r>
              <a:rPr lang="en-US" b="0" i="0" dirty="0">
                <a:solidFill>
                  <a:srgbClr val="3A3A3A"/>
                </a:solidFill>
                <a:effectLst/>
                <a:latin typeface="Cambria" panose="02040503050406030204" pitchFamily="18" charset="0"/>
                <a:ea typeface="Cambria" panose="02040503050406030204" pitchFamily="18" charset="0"/>
              </a:rPr>
              <a:t>r between the reference lamp and eyepiece or observer.</a:t>
            </a:r>
          </a:p>
          <a:p>
            <a:pPr algn="just"/>
            <a:r>
              <a:rPr lang="en-US" b="0" i="0" dirty="0">
                <a:solidFill>
                  <a:srgbClr val="3A3A3A"/>
                </a:solidFill>
                <a:effectLst/>
                <a:latin typeface="Cambria" panose="02040503050406030204" pitchFamily="18" charset="0"/>
                <a:ea typeface="Cambria" panose="02040503050406030204" pitchFamily="18" charset="0"/>
              </a:rPr>
              <a:t>Any object whose temperature is absolute zero emits or generates radiation. This emission depends on the temperature of the object.</a:t>
            </a:r>
          </a:p>
          <a:p>
            <a:pPr algn="just"/>
            <a:r>
              <a:rPr lang="en-US" b="0" i="0" dirty="0">
                <a:solidFill>
                  <a:srgbClr val="3A3A3A"/>
                </a:solidFill>
                <a:effectLst/>
                <a:latin typeface="Cambria" panose="02040503050406030204" pitchFamily="18" charset="0"/>
                <a:ea typeface="Cambria" panose="02040503050406030204" pitchFamily="18" charset="0"/>
              </a:rPr>
              <a:t>An optical temp sensor uses this radiation to measure the temperature of the object. The brightness of the measured object is compared with the brightness of the lamp at a reference temperature.</a:t>
            </a:r>
          </a:p>
          <a:p>
            <a:pPr algn="just"/>
            <a:r>
              <a:rPr lang="en-US" b="0" i="0" dirty="0">
                <a:solidFill>
                  <a:srgbClr val="3A3A3A"/>
                </a:solidFill>
                <a:effectLst/>
                <a:latin typeface="Cambria" panose="02040503050406030204" pitchFamily="18" charset="0"/>
                <a:ea typeface="Cambria" panose="02040503050406030204" pitchFamily="18" charset="0"/>
              </a:rPr>
              <a:t>The reference temperature is produced by the lamp whose brightness can be adjusted using rheostat as shown.</a:t>
            </a: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26981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8263-4D65-FB0D-8E0C-F8B602632BBA}"/>
              </a:ext>
            </a:extLst>
          </p:cNvPr>
          <p:cNvSpPr>
            <a:spLocks noGrp="1"/>
          </p:cNvSpPr>
          <p:nvPr>
            <p:ph type="title"/>
          </p:nvPr>
        </p:nvSpPr>
        <p:spPr>
          <a:xfrm>
            <a:off x="947928" y="176276"/>
            <a:ext cx="10058400" cy="668550"/>
          </a:xfrm>
        </p:spPr>
        <p:txBody>
          <a:bodyPr>
            <a:normAutofit fontScale="90000"/>
          </a:bodyPr>
          <a:lstStyle/>
          <a:p>
            <a:r>
              <a:rPr lang="en-US" dirty="0"/>
              <a:t>Temperature Sensor</a:t>
            </a:r>
            <a:endParaRPr lang="en-IN" dirty="0"/>
          </a:p>
        </p:txBody>
      </p:sp>
      <p:sp>
        <p:nvSpPr>
          <p:cNvPr id="3" name="Content Placeholder 2">
            <a:extLst>
              <a:ext uri="{FF2B5EF4-FFF2-40B4-BE49-F238E27FC236}">
                <a16:creationId xmlns:a16="http://schemas.microsoft.com/office/drawing/2014/main" id="{FDA286A6-0EA1-2288-EDA1-4549127BAD8C}"/>
              </a:ext>
            </a:extLst>
          </p:cNvPr>
          <p:cNvSpPr>
            <a:spLocks noGrp="1"/>
          </p:cNvSpPr>
          <p:nvPr>
            <p:ph idx="1"/>
          </p:nvPr>
        </p:nvSpPr>
        <p:spPr>
          <a:xfrm>
            <a:off x="386080" y="629920"/>
            <a:ext cx="11411668" cy="6519164"/>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Optical</a:t>
            </a:r>
          </a:p>
          <a:p>
            <a:pPr algn="just"/>
            <a:r>
              <a:rPr lang="en-US" b="1" i="0" dirty="0">
                <a:solidFill>
                  <a:srgbClr val="800080"/>
                </a:solidFill>
                <a:effectLst/>
                <a:latin typeface="Cambria" panose="02040503050406030204" pitchFamily="18" charset="0"/>
                <a:ea typeface="Cambria" panose="02040503050406030204" pitchFamily="18" charset="0"/>
              </a:rPr>
              <a:t>How does it work?</a:t>
            </a:r>
            <a:endParaRPr lang="en-US" b="1" i="0" dirty="0">
              <a:solidFill>
                <a:srgbClr val="3A3A3A"/>
              </a:solidFill>
              <a:effectLst/>
              <a:latin typeface="Cambria" panose="02040503050406030204" pitchFamily="18" charset="0"/>
              <a:ea typeface="Cambria" panose="02040503050406030204" pitchFamily="18" charset="0"/>
            </a:endParaRPr>
          </a:p>
          <a:p>
            <a:pPr algn="just"/>
            <a:r>
              <a:rPr lang="en-US" b="0" i="0" dirty="0">
                <a:solidFill>
                  <a:srgbClr val="3A3A3A"/>
                </a:solidFill>
                <a:effectLst/>
                <a:latin typeface="Cambria" panose="02040503050406030204" pitchFamily="18" charset="0"/>
                <a:ea typeface="Cambria" panose="02040503050406030204" pitchFamily="18" charset="0"/>
              </a:rPr>
              <a:t>Any object whose temperature is absolute zero emits or generates radiation. This emission depends on the temperature of the object.</a:t>
            </a:r>
          </a:p>
          <a:p>
            <a:pPr algn="just"/>
            <a:r>
              <a:rPr lang="en-US" b="0" i="0" dirty="0">
                <a:solidFill>
                  <a:srgbClr val="3A3A3A"/>
                </a:solidFill>
                <a:effectLst/>
                <a:latin typeface="Cambria" panose="02040503050406030204" pitchFamily="18" charset="0"/>
                <a:ea typeface="Cambria" panose="02040503050406030204" pitchFamily="18" charset="0"/>
              </a:rPr>
              <a:t>The radiation from the source is captured by the optical lens. The lens helps in focusing the thermal radiation on the lamp.</a:t>
            </a:r>
          </a:p>
          <a:p>
            <a:pPr algn="just"/>
            <a:r>
              <a:rPr lang="en-US" b="0" i="0" dirty="0">
                <a:solidFill>
                  <a:srgbClr val="3A3A3A"/>
                </a:solidFill>
                <a:effectLst/>
                <a:latin typeface="Cambria" panose="02040503050406030204" pitchFamily="18" charset="0"/>
                <a:ea typeface="Cambria" panose="02040503050406030204" pitchFamily="18" charset="0"/>
              </a:rPr>
              <a:t>The observer starts observing the brightness of the lamp filament. The filament of the reference lamp is superimposed on the temperature of the source. The observer starts changing the rheostat value.</a:t>
            </a:r>
          </a:p>
          <a:p>
            <a:pPr algn="just"/>
            <a:r>
              <a:rPr lang="en-US" b="1" i="0" dirty="0">
                <a:solidFill>
                  <a:srgbClr val="3A3A3A"/>
                </a:solidFill>
                <a:effectLst/>
                <a:latin typeface="Cambria" panose="02040503050406030204" pitchFamily="18" charset="0"/>
                <a:ea typeface="Cambria" panose="02040503050406030204" pitchFamily="18" charset="0"/>
              </a:rPr>
              <a:t>There may be three possibilities, such as</a:t>
            </a:r>
            <a:endParaRPr lang="en-US" b="0" i="0" dirty="0">
              <a:solidFill>
                <a:srgbClr val="3A3A3A"/>
              </a:solidFill>
              <a:effectLst/>
              <a:latin typeface="Cambria" panose="02040503050406030204" pitchFamily="18" charset="0"/>
              <a:ea typeface="Cambria" panose="02040503050406030204" pitchFamily="18" charset="0"/>
            </a:endParaRPr>
          </a:p>
          <a:p>
            <a:pPr algn="just"/>
            <a:r>
              <a:rPr lang="en-US" b="1" i="0" dirty="0">
                <a:solidFill>
                  <a:srgbClr val="008080"/>
                </a:solidFill>
                <a:effectLst/>
                <a:latin typeface="Cambria" panose="02040503050406030204" pitchFamily="18" charset="0"/>
                <a:ea typeface="Cambria" panose="02040503050406030204" pitchFamily="18" charset="0"/>
              </a:rPr>
              <a:t>A.</a:t>
            </a:r>
            <a:r>
              <a:rPr lang="en-US" b="0" i="0" dirty="0">
                <a:solidFill>
                  <a:srgbClr val="3A3A3A"/>
                </a:solidFill>
                <a:effectLst/>
                <a:latin typeface="Cambria" panose="02040503050406030204" pitchFamily="18" charset="0"/>
                <a:ea typeface="Cambria" panose="02040503050406030204" pitchFamily="18" charset="0"/>
              </a:rPr>
              <a:t> When the filament is “</a:t>
            </a:r>
            <a:r>
              <a:rPr lang="en-US" b="1" i="0" dirty="0">
                <a:solidFill>
                  <a:srgbClr val="3A3A3A"/>
                </a:solidFill>
                <a:effectLst/>
                <a:latin typeface="Cambria" panose="02040503050406030204" pitchFamily="18" charset="0"/>
                <a:ea typeface="Cambria" panose="02040503050406030204" pitchFamily="18" charset="0"/>
              </a:rPr>
              <a:t>DARK</a:t>
            </a:r>
            <a:r>
              <a:rPr lang="en-US" b="0" i="0" dirty="0">
                <a:solidFill>
                  <a:srgbClr val="3A3A3A"/>
                </a:solidFill>
                <a:effectLst/>
                <a:latin typeface="Cambria" panose="02040503050406030204" pitchFamily="18" charset="0"/>
                <a:ea typeface="Cambria" panose="02040503050406030204" pitchFamily="18" charset="0"/>
              </a:rPr>
              <a:t>“. Then the source object is hotter than the reference temperature or we can say that the filament temperature is cooler than the source temperature.</a:t>
            </a:r>
          </a:p>
          <a:p>
            <a:pPr algn="just"/>
            <a:r>
              <a:rPr lang="en-US" b="1" i="0" dirty="0">
                <a:solidFill>
                  <a:srgbClr val="008080"/>
                </a:solidFill>
                <a:effectLst/>
                <a:latin typeface="Cambria" panose="02040503050406030204" pitchFamily="18" charset="0"/>
                <a:ea typeface="Cambria" panose="02040503050406030204" pitchFamily="18" charset="0"/>
              </a:rPr>
              <a:t>B.</a:t>
            </a:r>
            <a:r>
              <a:rPr lang="en-US" b="0" i="0" dirty="0">
                <a:solidFill>
                  <a:srgbClr val="008080"/>
                </a:solidFill>
                <a:effectLst/>
                <a:latin typeface="Cambria" panose="02040503050406030204" pitchFamily="18" charset="0"/>
                <a:ea typeface="Cambria" panose="02040503050406030204" pitchFamily="18" charset="0"/>
              </a:rPr>
              <a:t> </a:t>
            </a:r>
            <a:r>
              <a:rPr lang="en-US" b="0" i="0" dirty="0">
                <a:solidFill>
                  <a:srgbClr val="3A3A3A"/>
                </a:solidFill>
                <a:effectLst/>
                <a:latin typeface="Cambria" panose="02040503050406030204" pitchFamily="18" charset="0"/>
                <a:ea typeface="Cambria" panose="02040503050406030204" pitchFamily="18" charset="0"/>
              </a:rPr>
              <a:t>When the filament is “</a:t>
            </a:r>
            <a:r>
              <a:rPr lang="en-US" b="1" i="0" dirty="0">
                <a:solidFill>
                  <a:srgbClr val="3A3A3A"/>
                </a:solidFill>
                <a:effectLst/>
                <a:latin typeface="Cambria" panose="02040503050406030204" pitchFamily="18" charset="0"/>
                <a:ea typeface="Cambria" panose="02040503050406030204" pitchFamily="18" charset="0"/>
              </a:rPr>
              <a:t>BRIGHT</a:t>
            </a:r>
            <a:r>
              <a:rPr lang="en-US" b="0" i="0" dirty="0">
                <a:solidFill>
                  <a:srgbClr val="3A3A3A"/>
                </a:solidFill>
                <a:effectLst/>
                <a:latin typeface="Cambria" panose="02040503050406030204" pitchFamily="18" charset="0"/>
                <a:ea typeface="Cambria" panose="02040503050406030204" pitchFamily="18" charset="0"/>
              </a:rPr>
              <a:t>“. Then the source object is cooler than the reference temperature or we can say that the filament temperature is hotter than the source temperature.</a:t>
            </a:r>
          </a:p>
          <a:p>
            <a:pPr algn="just"/>
            <a:r>
              <a:rPr lang="en-US" b="1" i="0" dirty="0">
                <a:solidFill>
                  <a:srgbClr val="008080"/>
                </a:solidFill>
                <a:effectLst/>
                <a:latin typeface="Cambria" panose="02040503050406030204" pitchFamily="18" charset="0"/>
                <a:ea typeface="Cambria" panose="02040503050406030204" pitchFamily="18" charset="0"/>
              </a:rPr>
              <a:t>C.</a:t>
            </a:r>
            <a:r>
              <a:rPr lang="en-US" b="0" i="0" dirty="0">
                <a:solidFill>
                  <a:srgbClr val="3A3A3A"/>
                </a:solidFill>
                <a:effectLst/>
                <a:latin typeface="Cambria" panose="02040503050406030204" pitchFamily="18" charset="0"/>
                <a:ea typeface="Cambria" panose="02040503050406030204" pitchFamily="18" charset="0"/>
              </a:rPr>
              <a:t> When the filament “</a:t>
            </a:r>
            <a:r>
              <a:rPr lang="en-US" b="1" i="0" dirty="0">
                <a:solidFill>
                  <a:srgbClr val="3A3A3A"/>
                </a:solidFill>
                <a:effectLst/>
                <a:latin typeface="Cambria" panose="02040503050406030204" pitchFamily="18" charset="0"/>
                <a:ea typeface="Cambria" panose="02040503050406030204" pitchFamily="18" charset="0"/>
              </a:rPr>
              <a:t>DISAPPEARS</a:t>
            </a:r>
            <a:r>
              <a:rPr lang="en-US" b="0" i="0" dirty="0">
                <a:solidFill>
                  <a:srgbClr val="3A3A3A"/>
                </a:solidFill>
                <a:effectLst/>
                <a:latin typeface="Cambria" panose="02040503050406030204" pitchFamily="18" charset="0"/>
                <a:ea typeface="Cambria" panose="02040503050406030204" pitchFamily="18" charset="0"/>
              </a:rPr>
              <a:t>“. So we can say that the temperature of the source object and reference temperature is the same.</a:t>
            </a:r>
          </a:p>
          <a:p>
            <a:pPr marL="0" indent="0" algn="just">
              <a:buNone/>
            </a:pPr>
            <a:r>
              <a:rPr lang="en-US" b="0" i="0" dirty="0">
                <a:solidFill>
                  <a:srgbClr val="3A3A3A"/>
                </a:solidFill>
                <a:effectLst/>
                <a:latin typeface="Cambria" panose="02040503050406030204" pitchFamily="18" charset="0"/>
                <a:ea typeface="Cambria" panose="02040503050406030204" pitchFamily="18" charset="0"/>
              </a:rPr>
              <a:t>At this time current can be measured to calculate the temperature.</a:t>
            </a: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b="0" i="0" dirty="0">
              <a:effectLst/>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31724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algn="just"/>
            <a:r>
              <a:rPr lang="en-US" sz="2800" dirty="0">
                <a:latin typeface="Cambria" panose="02040503050406030204" pitchFamily="18" charset="0"/>
                <a:ea typeface="Cambria" panose="02040503050406030204" pitchFamily="18" charset="0"/>
              </a:rPr>
              <a:t>Around the charged object, the field can also be described by electric potential V.</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potential is rarely used as a description of an electric field in a specific point of space, however, a potential difference (voltage) between two points is the most common quantity in electrical engineering practice.</a:t>
            </a: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9312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algn="just"/>
            <a:r>
              <a:rPr lang="en-US" sz="2400" dirty="0">
                <a:latin typeface="Cambria" panose="02040503050406030204" pitchFamily="18" charset="0"/>
                <a:ea typeface="Cambria" panose="02040503050406030204" pitchFamily="18" charset="0"/>
              </a:rPr>
              <a:t>To find the voltage between two arbitrary points, we may use the same technique as above—a small positive test charge q0.</a:t>
            </a:r>
          </a:p>
          <a:p>
            <a:pPr algn="just"/>
            <a:r>
              <a:rPr lang="en-US" sz="2400" dirty="0">
                <a:latin typeface="Cambria" panose="02040503050406030204" pitchFamily="18" charset="0"/>
                <a:ea typeface="Cambria" panose="02040503050406030204" pitchFamily="18" charset="0"/>
              </a:rPr>
              <a:t> If the electric charge is positioned in point A, it stays in equilibrium being under influence of force q0E. </a:t>
            </a:r>
          </a:p>
          <a:p>
            <a:pPr algn="just"/>
            <a:r>
              <a:rPr lang="en-US" sz="2400" dirty="0">
                <a:latin typeface="Cambria" panose="02040503050406030204" pitchFamily="18" charset="0"/>
                <a:ea typeface="Cambria" panose="02040503050406030204" pitchFamily="18" charset="0"/>
              </a:rPr>
              <a:t>It may remain there theoretically infinitely long. Now, if we try to move it to another point B, we have to work against the electric field. Work, -WAB, which is done against the field (that is why it has a negative sign) to move the charge from A to B defines voltage between these two points:</a:t>
            </a: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911C4C3-EC6F-1DC8-ED92-DA8D0A7BAD93}"/>
              </a:ext>
            </a:extLst>
          </p:cNvPr>
          <p:cNvPicPr>
            <a:picLocks noChangeAspect="1"/>
          </p:cNvPicPr>
          <p:nvPr/>
        </p:nvPicPr>
        <p:blipFill>
          <a:blip r:embed="rId2"/>
          <a:stretch>
            <a:fillRect/>
          </a:stretch>
        </p:blipFill>
        <p:spPr>
          <a:xfrm>
            <a:off x="4127817" y="4491672"/>
            <a:ext cx="3286125" cy="1247775"/>
          </a:xfrm>
          <a:prstGeom prst="rect">
            <a:avLst/>
          </a:prstGeom>
        </p:spPr>
      </p:pic>
    </p:spTree>
    <p:extLst>
      <p:ext uri="{BB962C8B-B14F-4D97-AF65-F5344CB8AC3E}">
        <p14:creationId xmlns:p14="http://schemas.microsoft.com/office/powerpoint/2010/main" val="117462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algn="just"/>
            <a:endParaRPr lang="en-US" sz="24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If we travel through the electric field along a straight line and measure V as we go, the rate of change of V with distance l that we observe is the components of E in that direction</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minus sign tells us that E points in the direction of decreasing V</a:t>
            </a:r>
            <a:endParaRPr lang="en-IN" sz="28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A3D14DF2-584D-3E2A-75C9-A25C3EF6DADD}"/>
              </a:ext>
            </a:extLst>
          </p:cNvPr>
          <p:cNvPicPr>
            <a:picLocks noChangeAspect="1"/>
          </p:cNvPicPr>
          <p:nvPr/>
        </p:nvPicPr>
        <p:blipFill>
          <a:blip r:embed="rId2"/>
          <a:stretch>
            <a:fillRect/>
          </a:stretch>
        </p:blipFill>
        <p:spPr>
          <a:xfrm>
            <a:off x="4409440" y="3926205"/>
            <a:ext cx="2133600" cy="895350"/>
          </a:xfrm>
          <a:prstGeom prst="rect">
            <a:avLst/>
          </a:prstGeom>
        </p:spPr>
      </p:pic>
    </p:spTree>
    <p:extLst>
      <p:ext uri="{BB962C8B-B14F-4D97-AF65-F5344CB8AC3E}">
        <p14:creationId xmlns:p14="http://schemas.microsoft.com/office/powerpoint/2010/main" val="46112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66CF-D54B-F954-EC5E-AFDCF1F00265}"/>
              </a:ext>
            </a:extLst>
          </p:cNvPr>
          <p:cNvSpPr>
            <a:spLocks noGrp="1"/>
          </p:cNvSpPr>
          <p:nvPr>
            <p:ph type="title"/>
          </p:nvPr>
        </p:nvSpPr>
        <p:spPr>
          <a:xfrm>
            <a:off x="1097280" y="286603"/>
            <a:ext cx="10058400" cy="790357"/>
          </a:xfrm>
        </p:spPr>
        <p:txBody>
          <a:bodyPr>
            <a:noAutofit/>
          </a:bodyPr>
          <a:lstStyle/>
          <a:p>
            <a:pPr algn="ctr"/>
            <a:r>
              <a:rPr lang="en-IN" sz="4000" dirty="0">
                <a:latin typeface="+mn-lt"/>
              </a:rPr>
              <a:t>Physical Principles of Sensing</a:t>
            </a:r>
          </a:p>
        </p:txBody>
      </p:sp>
      <p:sp>
        <p:nvSpPr>
          <p:cNvPr id="3" name="Content Placeholder 2">
            <a:extLst>
              <a:ext uri="{FF2B5EF4-FFF2-40B4-BE49-F238E27FC236}">
                <a16:creationId xmlns:a16="http://schemas.microsoft.com/office/drawing/2014/main" id="{1F3105BB-394E-558D-242B-3F266DB2F742}"/>
              </a:ext>
            </a:extLst>
          </p:cNvPr>
          <p:cNvSpPr>
            <a:spLocks noGrp="1"/>
          </p:cNvSpPr>
          <p:nvPr>
            <p:ph idx="1"/>
          </p:nvPr>
        </p:nvSpPr>
        <p:spPr>
          <a:xfrm>
            <a:off x="162560" y="1076961"/>
            <a:ext cx="11724640" cy="5494436"/>
          </a:xfrm>
        </p:spPr>
        <p:txBody>
          <a:bodyPr>
            <a:normAutofit/>
          </a:bodyPr>
          <a:lstStyle/>
          <a:p>
            <a:pPr algn="just"/>
            <a:r>
              <a:rPr lang="en-US" sz="3200" dirty="0">
                <a:latin typeface="Cambria" panose="02040503050406030204" pitchFamily="18" charset="0"/>
                <a:ea typeface="Cambria" panose="02040503050406030204" pitchFamily="18" charset="0"/>
              </a:rPr>
              <a:t>sensor is a converter of generally nonelectrical effects into electrical signals, </a:t>
            </a:r>
          </a:p>
          <a:p>
            <a:pPr algn="just"/>
            <a:r>
              <a:rPr lang="en-US" sz="3200" dirty="0">
                <a:latin typeface="Cambria" panose="02040503050406030204" pitchFamily="18" charset="0"/>
                <a:ea typeface="Cambria" panose="02040503050406030204" pitchFamily="18" charset="0"/>
              </a:rPr>
              <a:t>one and often several transformation steps are required before the electric output signal can be generated. </a:t>
            </a:r>
          </a:p>
          <a:p>
            <a:pPr algn="just"/>
            <a:r>
              <a:rPr lang="en-US" sz="3200" dirty="0">
                <a:latin typeface="Cambria" panose="02040503050406030204" pitchFamily="18" charset="0"/>
                <a:ea typeface="Cambria" panose="02040503050406030204" pitchFamily="18" charset="0"/>
              </a:rPr>
              <a:t>These steps involve changes in the types of energy or physical properties of materials, wherein the final step shall produce an electrical signal of a desirable format.</a:t>
            </a:r>
            <a:endParaRPr lang="en-IN" sz="3200" dirty="0">
              <a:latin typeface="Cambria" panose="02040503050406030204" pitchFamily="18" charset="0"/>
              <a:ea typeface="Cambria" panose="02040503050406030204" pitchFamily="18" charset="0"/>
            </a:endParaRPr>
          </a:p>
          <a:p>
            <a:pPr algn="just"/>
            <a:r>
              <a:rPr lang="en-US" sz="3200" dirty="0">
                <a:latin typeface="Cambria" panose="02040503050406030204" pitchFamily="18" charset="0"/>
                <a:ea typeface="Cambria" panose="02040503050406030204" pitchFamily="18" charset="0"/>
              </a:rPr>
              <a:t>Here we will see various physical effects that can be used for a direct conversion of stimuli into electric signals</a:t>
            </a:r>
            <a:endParaRPr lang="en-IN"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7385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2741DC33-ED89-469B-7ABE-0883B250B610}"/>
              </a:ext>
            </a:extLst>
          </p:cNvPr>
          <p:cNvPicPr>
            <a:picLocks noChangeAspect="1"/>
          </p:cNvPicPr>
          <p:nvPr/>
        </p:nvPicPr>
        <p:blipFill>
          <a:blip r:embed="rId2"/>
          <a:stretch>
            <a:fillRect/>
          </a:stretch>
        </p:blipFill>
        <p:spPr>
          <a:xfrm>
            <a:off x="2103120" y="1696721"/>
            <a:ext cx="7230786" cy="4003039"/>
          </a:xfrm>
          <a:prstGeom prst="rect">
            <a:avLst/>
          </a:prstGeom>
        </p:spPr>
      </p:pic>
    </p:spTree>
    <p:extLst>
      <p:ext uri="{BB962C8B-B14F-4D97-AF65-F5344CB8AC3E}">
        <p14:creationId xmlns:p14="http://schemas.microsoft.com/office/powerpoint/2010/main" val="1523694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algn="just"/>
            <a:r>
              <a:rPr lang="en-US" sz="2800" dirty="0">
                <a:latin typeface="Cambria" panose="02040503050406030204" pitchFamily="18" charset="0"/>
                <a:ea typeface="Cambria" panose="02040503050406030204" pitchFamily="18" charset="0"/>
              </a:rPr>
              <a:t>take two isolated conductive objects of arbitrary shape (plates) and connect them to the opposite poles of a battery. The plates will receive equal amounts of opposite charges. That is, a negatively charged plate will receive.</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additional electrons while there will be a deficiency of electrons in the positively charged plate. Now, let us disconnect the battery.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If the plates are totally isolated and exist in a vacuum, they will remain charged theoretically infinitely long. A combination of plates, which can hold an electric charge, is called a capacitor.</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4259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algn="just"/>
            <a:r>
              <a:rPr lang="en-US" dirty="0">
                <a:latin typeface="Cambria" panose="02040503050406030204" pitchFamily="18" charset="0"/>
                <a:ea typeface="Cambria" panose="02040503050406030204" pitchFamily="18" charset="0"/>
              </a:rPr>
              <a:t>If a small positive electric test charge, q0, is positioned between the charged objects, it will be subjected to an electric force from the positive plate to the negative. </a:t>
            </a:r>
          </a:p>
          <a:p>
            <a:pPr algn="just"/>
            <a:r>
              <a:rPr lang="en-US" dirty="0">
                <a:latin typeface="Cambria" panose="02040503050406030204" pitchFamily="18" charset="0"/>
                <a:ea typeface="Cambria" panose="02040503050406030204" pitchFamily="18" charset="0"/>
              </a:rPr>
              <a:t>The positive plate will repel the positive test charge and the negative will attract it, thus resulting in a combined push-pull force. Depending on the position of the test charge between the oppositely charged objects, the force will have a specific magnitude and direction that is characterized by vector f.</a:t>
            </a:r>
          </a:p>
          <a:p>
            <a:pPr algn="just"/>
            <a:r>
              <a:rPr lang="en-US" dirty="0">
                <a:latin typeface="Cambria" panose="02040503050406030204" pitchFamily="18" charset="0"/>
                <a:ea typeface="Cambria" panose="02040503050406030204" pitchFamily="18" charset="0"/>
              </a:rPr>
              <a:t>The capacitor may be characterized by q, the magnitude of charge on either conductor, shown in Fig. 4.4a, and by V, the positive potential difference between the conductors. It should be noted that q is not a net charge on the capacitor, which is zero. Further, V is not the potential of either plate, but the potential difference between them. The ratio of charge to voltage is constant for each capacitor:</a:t>
            </a:r>
          </a:p>
          <a:p>
            <a:pPr algn="just"/>
            <a:endParaRPr lang="en-US"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This fixed ratio, C, is called the capacitance of the capacitor. Its value depends on the shapes and relative position of the plates. The ratio, C, also depends on the medium in which the plates are immersed</a:t>
            </a: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4012DCC-98EE-9E9B-C52D-708120106430}"/>
              </a:ext>
            </a:extLst>
          </p:cNvPr>
          <p:cNvPicPr>
            <a:picLocks noChangeAspect="1"/>
          </p:cNvPicPr>
          <p:nvPr/>
        </p:nvPicPr>
        <p:blipFill>
          <a:blip r:embed="rId2"/>
          <a:stretch>
            <a:fillRect/>
          </a:stretch>
        </p:blipFill>
        <p:spPr>
          <a:xfrm>
            <a:off x="4620895" y="4083367"/>
            <a:ext cx="1343025" cy="885825"/>
          </a:xfrm>
          <a:prstGeom prst="rect">
            <a:avLst/>
          </a:prstGeom>
        </p:spPr>
      </p:pic>
    </p:spTree>
    <p:extLst>
      <p:ext uri="{BB962C8B-B14F-4D97-AF65-F5344CB8AC3E}">
        <p14:creationId xmlns:p14="http://schemas.microsoft.com/office/powerpoint/2010/main" val="2418954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400" dirty="0">
                    <a:latin typeface="Cambria" panose="02040503050406030204" pitchFamily="18" charset="0"/>
                    <a:ea typeface="Cambria" panose="02040503050406030204" pitchFamily="18" charset="0"/>
                  </a:rPr>
                  <a:t>When connected to an electronic circuit, capacitance may be represented as a complex resistance Z</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where j =</a:t>
                </a:r>
                <a14:m>
                  <m:oMath xmlns:m="http://schemas.openxmlformats.org/officeDocument/2006/math">
                    <m:rad>
                      <m:radPr>
                        <m:degHide m:val="on"/>
                        <m:ctrlPr>
                          <a:rPr lang="en-US" sz="240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−1</m:t>
                        </m:r>
                      </m:e>
                    </m:rad>
                    <m:r>
                      <a:rPr lang="en-US" sz="2400" b="0" i="0" smtClean="0">
                        <a:latin typeface="Cambria Math" panose="02040503050406030204" pitchFamily="18" charset="0"/>
                        <a:ea typeface="Cambria Math" panose="02040503050406030204" pitchFamily="18" charset="0"/>
                      </a:rPr>
                      <m:t> </m:t>
                    </m:r>
                  </m:oMath>
                </a14:m>
                <a:r>
                  <a:rPr lang="en-US" sz="2400" dirty="0">
                    <a:latin typeface="Cambria" panose="02040503050406030204" pitchFamily="18" charset="0"/>
                    <a:ea typeface="Cambria" panose="02040503050406030204" pitchFamily="18" charset="0"/>
                  </a:rPr>
                  <a:t>  and </a:t>
                </a:r>
                <a:r>
                  <a:rPr lang="en-US" sz="2400" dirty="0" err="1">
                    <a:latin typeface="Cambria" panose="02040503050406030204" pitchFamily="18" charset="0"/>
                    <a:ea typeface="Cambria" panose="02040503050406030204" pitchFamily="18" charset="0"/>
                  </a:rPr>
                  <a:t>i</a:t>
                </a:r>
                <a:r>
                  <a:rPr lang="en-US" sz="2400" dirty="0">
                    <a:latin typeface="Cambria" panose="02040503050406030204" pitchFamily="18" charset="0"/>
                    <a:ea typeface="Cambria" panose="02040503050406030204" pitchFamily="18" charset="0"/>
                  </a:rPr>
                  <a:t> is the sinusoidal current having a frequency of ω, </a:t>
                </a:r>
              </a:p>
              <a:p>
                <a:pPr algn="just"/>
                <a:r>
                  <a:rPr lang="en-US" sz="2400" dirty="0">
                    <a:latin typeface="Cambria" panose="02040503050406030204" pitchFamily="18" charset="0"/>
                    <a:ea typeface="Cambria" panose="02040503050406030204" pitchFamily="18" charset="0"/>
                  </a:rPr>
                  <a:t>the complex resistance of a capacitor drops at higher frequencies</a:t>
                </a:r>
                <a:r>
                  <a:rPr lang="en-US" sz="2800" dirty="0">
                    <a:latin typeface="Cambria" panose="02040503050406030204" pitchFamily="18" charset="0"/>
                    <a:ea typeface="Cambria" panose="02040503050406030204" pitchFamily="18" charset="0"/>
                  </a:rPr>
                  <a:t>.</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400" b="1" dirty="0">
                    <a:solidFill>
                      <a:srgbClr val="7030A0"/>
                    </a:solidFill>
                    <a:latin typeface="Cambria" panose="02040503050406030204" pitchFamily="18" charset="0"/>
                    <a:ea typeface="Cambria" panose="02040503050406030204" pitchFamily="18" charset="0"/>
                  </a:rPr>
                  <a:t>“Capacitance is a very useful physical phenomenon in the sensor design. Manipulating capacitance allows direct conversion of an input stimulus into electric voltage or current. A capacitive sensor can be successfully employed for measuring distance, area, volume, pressure, force, chemical composition, </a:t>
                </a:r>
                <a:r>
                  <a:rPr lang="en-US" sz="2400" b="1" dirty="0" err="1">
                    <a:solidFill>
                      <a:srgbClr val="7030A0"/>
                    </a:solidFill>
                    <a:latin typeface="Cambria" panose="02040503050406030204" pitchFamily="18" charset="0"/>
                    <a:ea typeface="Cambria" panose="02040503050406030204" pitchFamily="18" charset="0"/>
                  </a:rPr>
                  <a:t>etc</a:t>
                </a:r>
                <a:r>
                  <a:rPr lang="en-US" sz="2400" b="1" dirty="0">
                    <a:solidFill>
                      <a:srgbClr val="7030A0"/>
                    </a:solidFill>
                    <a:latin typeface="Cambria" panose="02040503050406030204" pitchFamily="18" charset="0"/>
                    <a:ea typeface="Cambria" panose="02040503050406030204" pitchFamily="18" charset="0"/>
                  </a:rPr>
                  <a:t>”</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mc:Choice>
        <mc:Fallback xmlns="">
          <p:sp>
            <p:nvSpPr>
              <p:cNvPr id="4" name="Content Placeholder 3">
                <a:extLst>
                  <a:ext uri="{FF2B5EF4-FFF2-40B4-BE49-F238E27FC236}">
                    <a16:creationId xmlns:a16="http://schemas.microsoft.com/office/drawing/2014/main" id="{562145C1-FC2A-84CA-CF8A-EC9D1C74E4BF}"/>
                  </a:ext>
                </a:extLst>
              </p:cNvPr>
              <p:cNvSpPr>
                <a:spLocks noGrp="1" noRot="1" noChangeAspect="1" noMove="1" noResize="1" noEditPoints="1" noAdjustHandles="1" noChangeArrowheads="1" noChangeShapeType="1" noTextEdit="1"/>
              </p:cNvSpPr>
              <p:nvPr>
                <p:ph idx="1"/>
              </p:nvPr>
            </p:nvSpPr>
            <p:spPr>
              <a:xfrm>
                <a:off x="375920" y="822961"/>
                <a:ext cx="11490960" cy="5730239"/>
              </a:xfrm>
              <a:blipFill>
                <a:blip r:embed="rId2"/>
                <a:stretch>
                  <a:fillRect l="-849" t="-1489" r="-796"/>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878C0618-872A-B708-61DC-3D11D1994630}"/>
              </a:ext>
            </a:extLst>
          </p:cNvPr>
          <p:cNvPicPr>
            <a:picLocks noChangeAspect="1"/>
          </p:cNvPicPr>
          <p:nvPr/>
        </p:nvPicPr>
        <p:blipFill>
          <a:blip r:embed="rId3"/>
          <a:stretch>
            <a:fillRect/>
          </a:stretch>
        </p:blipFill>
        <p:spPr>
          <a:xfrm>
            <a:off x="3294062" y="1759268"/>
            <a:ext cx="2962275" cy="1285875"/>
          </a:xfrm>
          <a:prstGeom prst="rect">
            <a:avLst/>
          </a:prstGeom>
        </p:spPr>
      </p:pic>
    </p:spTree>
    <p:extLst>
      <p:ext uri="{BB962C8B-B14F-4D97-AF65-F5344CB8AC3E}">
        <p14:creationId xmlns:p14="http://schemas.microsoft.com/office/powerpoint/2010/main" val="232608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Capacitor</a:t>
            </a:r>
          </a:p>
          <a:p>
            <a:pPr marL="0" indent="0" algn="just">
              <a:buNone/>
            </a:pPr>
            <a:r>
              <a:rPr lang="en-US" sz="2400" dirty="0"/>
              <a:t>the capacitance of two parallel plates with potential difference V and charge q, is</a:t>
            </a: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400" dirty="0"/>
              <a:t>the capacitance of a flat capacitor in vacuum :</a:t>
            </a: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8FB42046-555F-3E89-31B0-759B1B056C96}"/>
              </a:ext>
            </a:extLst>
          </p:cNvPr>
          <p:cNvPicPr>
            <a:picLocks noChangeAspect="1"/>
          </p:cNvPicPr>
          <p:nvPr/>
        </p:nvPicPr>
        <p:blipFill>
          <a:blip r:embed="rId2"/>
          <a:stretch>
            <a:fillRect/>
          </a:stretch>
        </p:blipFill>
        <p:spPr>
          <a:xfrm>
            <a:off x="4028122" y="2385693"/>
            <a:ext cx="1790700" cy="1009650"/>
          </a:xfrm>
          <a:prstGeom prst="rect">
            <a:avLst/>
          </a:prstGeom>
        </p:spPr>
      </p:pic>
      <p:pic>
        <p:nvPicPr>
          <p:cNvPr id="10" name="Picture 9">
            <a:extLst>
              <a:ext uri="{FF2B5EF4-FFF2-40B4-BE49-F238E27FC236}">
                <a16:creationId xmlns:a16="http://schemas.microsoft.com/office/drawing/2014/main" id="{C9253A7B-F27F-1064-D951-8CFB7C6C6026}"/>
              </a:ext>
            </a:extLst>
          </p:cNvPr>
          <p:cNvPicPr>
            <a:picLocks noChangeAspect="1"/>
          </p:cNvPicPr>
          <p:nvPr/>
        </p:nvPicPr>
        <p:blipFill>
          <a:blip r:embed="rId3"/>
          <a:stretch>
            <a:fillRect/>
          </a:stretch>
        </p:blipFill>
        <p:spPr>
          <a:xfrm>
            <a:off x="3751897" y="3921759"/>
            <a:ext cx="2066925" cy="1095375"/>
          </a:xfrm>
          <a:prstGeom prst="rect">
            <a:avLst/>
          </a:prstGeom>
        </p:spPr>
      </p:pic>
    </p:spTree>
    <p:extLst>
      <p:ext uri="{BB962C8B-B14F-4D97-AF65-F5344CB8AC3E}">
        <p14:creationId xmlns:p14="http://schemas.microsoft.com/office/powerpoint/2010/main" val="4134080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Capacitor</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ctr">
              <a:buNone/>
            </a:pPr>
            <a:r>
              <a:rPr lang="en-IN" sz="2400" dirty="0"/>
              <a:t>Cylindrical capacitor (a); capacitive displacement sensor (b)</a:t>
            </a: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001E828-76BC-F61F-137E-EF4191A2672F}"/>
              </a:ext>
            </a:extLst>
          </p:cNvPr>
          <p:cNvPicPr>
            <a:picLocks noChangeAspect="1"/>
          </p:cNvPicPr>
          <p:nvPr/>
        </p:nvPicPr>
        <p:blipFill>
          <a:blip r:embed="rId2"/>
          <a:stretch>
            <a:fillRect/>
          </a:stretch>
        </p:blipFill>
        <p:spPr>
          <a:xfrm>
            <a:off x="1865453" y="1877992"/>
            <a:ext cx="8461094" cy="3102015"/>
          </a:xfrm>
          <a:prstGeom prst="rect">
            <a:avLst/>
          </a:prstGeom>
        </p:spPr>
      </p:pic>
    </p:spTree>
    <p:extLst>
      <p:ext uri="{BB962C8B-B14F-4D97-AF65-F5344CB8AC3E}">
        <p14:creationId xmlns:p14="http://schemas.microsoft.com/office/powerpoint/2010/main" val="2023698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Capacitor</a:t>
            </a:r>
          </a:p>
          <a:p>
            <a:pPr marL="0" indent="0" algn="just">
              <a:buNone/>
            </a:pPr>
            <a:r>
              <a:rPr lang="en-US" sz="2400" dirty="0">
                <a:latin typeface="Cambria" panose="02040503050406030204" pitchFamily="18" charset="0"/>
                <a:ea typeface="Cambria" panose="02040503050406030204" pitchFamily="18" charset="0"/>
              </a:rPr>
              <a:t>A cylindrical capacitor which consists of two coaxial cylinders of radii a and b, and length l. For the case when l &gt;&gt; b the capacitance is</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A useful displacement sensor can be built with such a capacitor if the inner conductor can be made movable in and out of the outer conductor</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838165BC-BFAE-E4A3-D917-BBC3018F080A}"/>
              </a:ext>
            </a:extLst>
          </p:cNvPr>
          <p:cNvPicPr>
            <a:picLocks noChangeAspect="1"/>
          </p:cNvPicPr>
          <p:nvPr/>
        </p:nvPicPr>
        <p:blipFill>
          <a:blip r:embed="rId2"/>
          <a:stretch>
            <a:fillRect/>
          </a:stretch>
        </p:blipFill>
        <p:spPr>
          <a:xfrm>
            <a:off x="5043487" y="2871787"/>
            <a:ext cx="2105025" cy="1114425"/>
          </a:xfrm>
          <a:prstGeom prst="rect">
            <a:avLst/>
          </a:prstGeom>
        </p:spPr>
      </p:pic>
    </p:spTree>
    <p:extLst>
      <p:ext uri="{BB962C8B-B14F-4D97-AF65-F5344CB8AC3E}">
        <p14:creationId xmlns:p14="http://schemas.microsoft.com/office/powerpoint/2010/main" val="85839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Dielectric constant:</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If the space between  parallel plate capacitor is filled with dielectric capacitance gets increased with factor of dielectric</a:t>
            </a:r>
          </a:p>
          <a:p>
            <a:pPr algn="just"/>
            <a:endParaRPr lang="en-US" sz="2800" dirty="0">
              <a:latin typeface="Cambria" panose="02040503050406030204" pitchFamily="18" charset="0"/>
              <a:ea typeface="Cambria" panose="02040503050406030204" pitchFamily="18" charset="0"/>
            </a:endParaRPr>
          </a:p>
          <a:p>
            <a:pPr marL="0" indent="0" algn="ctr">
              <a:buNone/>
            </a:pPr>
            <a:r>
              <a:rPr lang="en-US" sz="2800" b="1" dirty="0">
                <a:latin typeface="Cambria" panose="02040503050406030204" pitchFamily="18" charset="0"/>
                <a:ea typeface="Cambria" panose="02040503050406030204" pitchFamily="18" charset="0"/>
              </a:rPr>
              <a:t>k is dielectric constant</a:t>
            </a:r>
          </a:p>
          <a:p>
            <a:pPr algn="just"/>
            <a:r>
              <a:rPr lang="en-US" sz="2800" dirty="0">
                <a:latin typeface="Cambria" panose="02040503050406030204" pitchFamily="18" charset="0"/>
                <a:ea typeface="Cambria" panose="02040503050406030204" pitchFamily="18" charset="0"/>
              </a:rPr>
              <a:t>Due to dielectric the molecular polarization happens</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In some dielectric molecules will be polarized when external excitation is applied “called induced polarization”</a:t>
            </a:r>
          </a:p>
          <a:p>
            <a:pPr algn="just"/>
            <a:endParaRPr lang="en-US" sz="2400" dirty="0"/>
          </a:p>
          <a:p>
            <a:pPr algn="just"/>
            <a:endParaRPr lang="en-US" sz="2400" dirty="0"/>
          </a:p>
          <a:p>
            <a:pPr algn="just"/>
            <a:endParaRPr lang="en-US" sz="2400" dirty="0"/>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4517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Dielectric constant:</a:t>
            </a:r>
          </a:p>
          <a:p>
            <a:pPr algn="just"/>
            <a:r>
              <a:rPr lang="en-US" sz="2800" dirty="0">
                <a:latin typeface="Cambria" panose="02040503050406030204" pitchFamily="18" charset="0"/>
                <a:ea typeface="Cambria" panose="02040503050406030204" pitchFamily="18" charset="0"/>
              </a:rPr>
              <a:t>Due to dielectric either permanent electric dipoles or those acquired by induction tend to align molecules with an external electric field.</a:t>
            </a:r>
          </a:p>
          <a:p>
            <a:pPr algn="just"/>
            <a:endParaRPr lang="en-US" sz="2400" dirty="0"/>
          </a:p>
          <a:p>
            <a:pPr algn="just"/>
            <a:endParaRPr lang="en-US" sz="2400" dirty="0"/>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BFFB8CE-F372-0B5D-37E9-4D511B85B30D}"/>
              </a:ext>
            </a:extLst>
          </p:cNvPr>
          <p:cNvPicPr>
            <a:picLocks noChangeAspect="1"/>
          </p:cNvPicPr>
          <p:nvPr/>
        </p:nvPicPr>
        <p:blipFill>
          <a:blip r:embed="rId2"/>
          <a:stretch>
            <a:fillRect/>
          </a:stretch>
        </p:blipFill>
        <p:spPr>
          <a:xfrm>
            <a:off x="1795780" y="2494779"/>
            <a:ext cx="8580120" cy="4139700"/>
          </a:xfrm>
          <a:prstGeom prst="rect">
            <a:avLst/>
          </a:prstGeom>
        </p:spPr>
      </p:pic>
    </p:spTree>
    <p:extLst>
      <p:ext uri="{BB962C8B-B14F-4D97-AF65-F5344CB8AC3E}">
        <p14:creationId xmlns:p14="http://schemas.microsoft.com/office/powerpoint/2010/main" val="2485903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Dielectric constant:</a:t>
            </a:r>
          </a:p>
          <a:p>
            <a:pPr algn="just"/>
            <a:r>
              <a:rPr lang="en-US" sz="2800" dirty="0">
                <a:latin typeface="Cambria" panose="02040503050406030204" pitchFamily="18" charset="0"/>
                <a:ea typeface="Cambria" panose="02040503050406030204" pitchFamily="18" charset="0"/>
              </a:rPr>
              <a:t>Due to dielectric either permanent electric dipoles or those acquired by induction tend to align molecules with an external electric field (</a:t>
            </a:r>
            <a:r>
              <a:rPr lang="en-US" sz="2800" dirty="0" err="1">
                <a:latin typeface="Cambria" panose="02040503050406030204" pitchFamily="18" charset="0"/>
                <a:ea typeface="Cambria" panose="02040503050406030204" pitchFamily="18" charset="0"/>
              </a:rPr>
              <a:t>Eo</a:t>
            </a:r>
            <a:r>
              <a:rPr lang="en-US" sz="2800" dirty="0">
                <a:latin typeface="Cambria" panose="02040503050406030204" pitchFamily="18" charset="0"/>
                <a:ea typeface="Cambria" panose="02040503050406030204" pitchFamily="18" charset="0"/>
              </a:rPr>
              <a:t>) called </a:t>
            </a:r>
            <a:r>
              <a:rPr lang="en-US" sz="2800" b="1" dirty="0">
                <a:latin typeface="Cambria" panose="02040503050406030204" pitchFamily="18" charset="0"/>
                <a:ea typeface="Cambria" panose="02040503050406030204" pitchFamily="18" charset="0"/>
              </a:rPr>
              <a:t>“dielectric polarization”</a:t>
            </a:r>
          </a:p>
          <a:p>
            <a:pPr marL="0" indent="0" algn="just">
              <a:buNone/>
            </a:pPr>
            <a:endParaRPr lang="en-US" sz="28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Each dipole forms its own electric field which is predominantly oppositely directed with the external electric field, </a:t>
            </a:r>
            <a:r>
              <a:rPr lang="en-US" sz="2800" dirty="0" err="1">
                <a:latin typeface="Cambria" panose="02040503050406030204" pitchFamily="18" charset="0"/>
                <a:ea typeface="Cambria" panose="02040503050406030204" pitchFamily="18" charset="0"/>
              </a:rPr>
              <a:t>Eo</a:t>
            </a:r>
            <a:r>
              <a:rPr lang="en-US" sz="2800"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Due to a combined effect of a large number of dipoles (E’), the electric filed in the capacitor becomes weaker (E=</a:t>
            </a:r>
            <a:r>
              <a:rPr lang="en-US" sz="2800" dirty="0" err="1">
                <a:latin typeface="Cambria" panose="02040503050406030204" pitchFamily="18" charset="0"/>
                <a:ea typeface="Cambria" panose="02040503050406030204" pitchFamily="18" charset="0"/>
              </a:rPr>
              <a:t>Eo+E</a:t>
            </a:r>
            <a:r>
              <a:rPr lang="en-US" sz="2800" dirty="0">
                <a:latin typeface="Cambria" panose="02040503050406030204" pitchFamily="18" charset="0"/>
                <a:ea typeface="Cambria" panose="02040503050406030204" pitchFamily="18" charset="0"/>
              </a:rPr>
              <a:t>’), where the field, </a:t>
            </a:r>
            <a:r>
              <a:rPr lang="en-US" sz="2800" dirty="0" err="1">
                <a:latin typeface="Cambria" panose="02040503050406030204" pitchFamily="18" charset="0"/>
                <a:ea typeface="Cambria" panose="02040503050406030204" pitchFamily="18" charset="0"/>
              </a:rPr>
              <a:t>Eo</a:t>
            </a:r>
            <a:r>
              <a:rPr lang="en-US" sz="2800" dirty="0">
                <a:latin typeface="Cambria" panose="02040503050406030204" pitchFamily="18" charset="0"/>
                <a:ea typeface="Cambria" panose="02040503050406030204" pitchFamily="18" charset="0"/>
              </a:rPr>
              <a:t>, would be in the capacitor without the dielectric</a:t>
            </a:r>
            <a:r>
              <a:rPr lang="en-US" sz="2400" dirty="0"/>
              <a:t>.</a:t>
            </a:r>
            <a:endParaRPr lang="en-US" sz="2800" dirty="0">
              <a:latin typeface="Cambria" panose="02040503050406030204" pitchFamily="18" charset="0"/>
              <a:ea typeface="Cambria" panose="02040503050406030204" pitchFamily="18" charset="0"/>
            </a:endParaRPr>
          </a:p>
          <a:p>
            <a:pPr algn="just"/>
            <a:endParaRPr lang="en-US" sz="2400" dirty="0"/>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035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3" name="Content Placeholder 2">
            <a:extLst>
              <a:ext uri="{FF2B5EF4-FFF2-40B4-BE49-F238E27FC236}">
                <a16:creationId xmlns:a16="http://schemas.microsoft.com/office/drawing/2014/main" id="{4F428DCE-D528-2D25-1983-9C07740CE779}"/>
              </a:ext>
            </a:extLst>
          </p:cNvPr>
          <p:cNvSpPr>
            <a:spLocks noGrp="1"/>
          </p:cNvSpPr>
          <p:nvPr>
            <p:ph idx="1"/>
          </p:nvPr>
        </p:nvSpPr>
        <p:spPr>
          <a:xfrm>
            <a:off x="121920" y="975360"/>
            <a:ext cx="11927840" cy="5659120"/>
          </a:xfrm>
        </p:spPr>
        <p:txBody>
          <a:bodyPr/>
          <a:lstStyle/>
          <a:p>
            <a:endParaRPr lang="en-IN" dirty="0"/>
          </a:p>
          <a:p>
            <a:pPr algn="just"/>
            <a:r>
              <a:rPr lang="en-IN" sz="3200" dirty="0">
                <a:latin typeface="Cambria" panose="02040503050406030204" pitchFamily="18" charset="0"/>
                <a:ea typeface="Cambria" panose="02040503050406030204" pitchFamily="18" charset="0"/>
              </a:rPr>
              <a:t>We can understand by “triboelectric effect” which </a:t>
            </a:r>
            <a:r>
              <a:rPr lang="en-US" sz="3200" dirty="0">
                <a:latin typeface="Cambria" panose="02040503050406030204" pitchFamily="18" charset="0"/>
                <a:ea typeface="Cambria" panose="02040503050406030204" pitchFamily="18" charset="0"/>
              </a:rPr>
              <a:t>is a process of an electric charge separation due to object movements, friction of clothing fibers, air turbulence, atmosphere electricity, etc.</a:t>
            </a:r>
          </a:p>
          <a:p>
            <a:pPr algn="just"/>
            <a:r>
              <a:rPr lang="en-US" sz="3200" dirty="0">
                <a:latin typeface="Cambria" panose="02040503050406030204" pitchFamily="18" charset="0"/>
                <a:ea typeface="Cambria" panose="02040503050406030204" pitchFamily="18" charset="0"/>
              </a:rPr>
              <a:t>A triboelectric effect is a result of a mechanical charge redistribution.</a:t>
            </a:r>
            <a:endParaRPr lang="en-IN" sz="3200" dirty="0">
              <a:latin typeface="Cambria" panose="02040503050406030204" pitchFamily="18" charset="0"/>
              <a:ea typeface="Cambria" panose="02040503050406030204" pitchFamily="18" charset="0"/>
            </a:endParaRPr>
          </a:p>
          <a:p>
            <a:pPr algn="just"/>
            <a:r>
              <a:rPr lang="en-US" sz="3200" dirty="0">
                <a:latin typeface="Cambria" panose="02040503050406030204" pitchFamily="18" charset="0"/>
                <a:ea typeface="Cambria" panose="02040503050406030204" pitchFamily="18" charset="0"/>
              </a:rPr>
              <a:t>There are two kinds of charges. Like charges repel and the unlike charges attract each other, called as positive and negative charges.</a:t>
            </a:r>
          </a:p>
          <a:p>
            <a:pPr algn="just"/>
            <a:endParaRPr lang="en-US" sz="32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48033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599440"/>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Dielectric constant:</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Dielectric constants must be specified for a test frequency and temperature.</a:t>
            </a:r>
          </a:p>
          <a:p>
            <a:pPr algn="just"/>
            <a:r>
              <a:rPr lang="en-US" sz="2800" dirty="0">
                <a:latin typeface="Cambria" panose="02040503050406030204" pitchFamily="18" charset="0"/>
                <a:ea typeface="Cambria" panose="02040503050406030204" pitchFamily="18" charset="0"/>
              </a:rPr>
              <a:t>Some dielectrics have a very uniform dielectric constant over a broad frequency range (for instance, polyethylene), </a:t>
            </a:r>
          </a:p>
          <a:p>
            <a:pPr algn="just"/>
            <a:r>
              <a:rPr lang="en-US" sz="2800" dirty="0">
                <a:latin typeface="Cambria" panose="02040503050406030204" pitchFamily="18" charset="0"/>
                <a:ea typeface="Cambria" panose="02040503050406030204" pitchFamily="18" charset="0"/>
              </a:rPr>
              <a:t>while others display strong negative frequency dependence, that is, a dielectric constant decreases with frequency. </a:t>
            </a:r>
          </a:p>
          <a:p>
            <a:pPr algn="just"/>
            <a:r>
              <a:rPr lang="en-US" sz="2800" dirty="0">
                <a:latin typeface="Cambria" panose="02040503050406030204" pitchFamily="18" charset="0"/>
                <a:ea typeface="Cambria" panose="02040503050406030204" pitchFamily="18" charset="0"/>
              </a:rPr>
              <a:t>Temperature dependence is also negative.</a:t>
            </a:r>
          </a:p>
          <a:p>
            <a:pPr algn="just"/>
            <a:endParaRPr lang="en-US" sz="2400" dirty="0"/>
          </a:p>
          <a:p>
            <a:pPr algn="just"/>
            <a:endParaRPr lang="en-US" sz="2400" dirty="0"/>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6848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1"/>
            <a:ext cx="10058400" cy="453328"/>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822961"/>
            <a:ext cx="11490960" cy="5730239"/>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Dielectric constant:</a:t>
            </a:r>
          </a:p>
          <a:p>
            <a:pPr algn="just"/>
            <a:r>
              <a:rPr lang="en-US" sz="2800" dirty="0">
                <a:latin typeface="Cambria" panose="02040503050406030204" pitchFamily="18" charset="0"/>
                <a:ea typeface="Cambria" panose="02040503050406030204" pitchFamily="18" charset="0"/>
              </a:rPr>
              <a:t>Reduced electric field leads to a smaller voltage across the capacitor:</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							,</a:t>
            </a:r>
          </a:p>
          <a:p>
            <a:pPr marL="0" indent="0" algn="just">
              <a:buNone/>
            </a:pPr>
            <a:endParaRPr lang="en-US" sz="2400" dirty="0"/>
          </a:p>
          <a:p>
            <a:pPr algn="just"/>
            <a:r>
              <a:rPr lang="en-US" sz="2800" dirty="0">
                <a:latin typeface="Cambria" panose="02040503050406030204" pitchFamily="18" charset="0"/>
                <a:ea typeface="Cambria" panose="02040503050406030204" pitchFamily="18" charset="0"/>
              </a:rPr>
              <a:t>In a more general form, the capacitance between two objects of any shape may be expressed through a geometry factor, G</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400" b="1" dirty="0">
                <a:latin typeface="Cambria" panose="02040503050406030204" pitchFamily="18" charset="0"/>
                <a:ea typeface="Cambria" panose="02040503050406030204" pitchFamily="18" charset="0"/>
              </a:rPr>
              <a:t>where G depends on the shape of the objects and their separation.</a:t>
            </a:r>
            <a:endParaRPr lang="en-US" sz="2800" b="1"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174B386-8554-64B0-0226-C69B34C9B3C6}"/>
              </a:ext>
            </a:extLst>
          </p:cNvPr>
          <p:cNvPicPr>
            <a:picLocks noChangeAspect="1"/>
          </p:cNvPicPr>
          <p:nvPr/>
        </p:nvPicPr>
        <p:blipFill>
          <a:blip r:embed="rId2"/>
          <a:stretch>
            <a:fillRect/>
          </a:stretch>
        </p:blipFill>
        <p:spPr>
          <a:xfrm>
            <a:off x="3559175" y="2785109"/>
            <a:ext cx="2562225" cy="981075"/>
          </a:xfrm>
          <a:prstGeom prst="rect">
            <a:avLst/>
          </a:prstGeom>
        </p:spPr>
      </p:pic>
      <p:pic>
        <p:nvPicPr>
          <p:cNvPr id="7" name="Picture 6">
            <a:extLst>
              <a:ext uri="{FF2B5EF4-FFF2-40B4-BE49-F238E27FC236}">
                <a16:creationId xmlns:a16="http://schemas.microsoft.com/office/drawing/2014/main" id="{1F10D385-999C-5DB9-751F-D3E18B6C9203}"/>
              </a:ext>
            </a:extLst>
          </p:cNvPr>
          <p:cNvPicPr>
            <a:picLocks noChangeAspect="1"/>
          </p:cNvPicPr>
          <p:nvPr/>
        </p:nvPicPr>
        <p:blipFill>
          <a:blip r:embed="rId3"/>
          <a:stretch>
            <a:fillRect/>
          </a:stretch>
        </p:blipFill>
        <p:spPr>
          <a:xfrm>
            <a:off x="7085647" y="2785109"/>
            <a:ext cx="1800225" cy="904875"/>
          </a:xfrm>
          <a:prstGeom prst="rect">
            <a:avLst/>
          </a:prstGeom>
        </p:spPr>
      </p:pic>
      <p:pic>
        <p:nvPicPr>
          <p:cNvPr id="9" name="Picture 8">
            <a:extLst>
              <a:ext uri="{FF2B5EF4-FFF2-40B4-BE49-F238E27FC236}">
                <a16:creationId xmlns:a16="http://schemas.microsoft.com/office/drawing/2014/main" id="{EC6CD119-FE6D-44DF-B915-32478AD1D0B5}"/>
              </a:ext>
            </a:extLst>
          </p:cNvPr>
          <p:cNvPicPr>
            <a:picLocks noChangeAspect="1"/>
          </p:cNvPicPr>
          <p:nvPr/>
        </p:nvPicPr>
        <p:blipFill>
          <a:blip r:embed="rId4"/>
          <a:stretch>
            <a:fillRect/>
          </a:stretch>
        </p:blipFill>
        <p:spPr>
          <a:xfrm>
            <a:off x="4241481" y="1959291"/>
            <a:ext cx="1514475" cy="476250"/>
          </a:xfrm>
          <a:prstGeom prst="rect">
            <a:avLst/>
          </a:prstGeom>
        </p:spPr>
      </p:pic>
      <p:pic>
        <p:nvPicPr>
          <p:cNvPr id="11" name="Picture 10">
            <a:extLst>
              <a:ext uri="{FF2B5EF4-FFF2-40B4-BE49-F238E27FC236}">
                <a16:creationId xmlns:a16="http://schemas.microsoft.com/office/drawing/2014/main" id="{9A4BDA79-60E9-30B2-E06A-D4DA9C7D1C67}"/>
              </a:ext>
            </a:extLst>
          </p:cNvPr>
          <p:cNvPicPr>
            <a:picLocks noChangeAspect="1"/>
          </p:cNvPicPr>
          <p:nvPr/>
        </p:nvPicPr>
        <p:blipFill>
          <a:blip r:embed="rId5"/>
          <a:stretch>
            <a:fillRect/>
          </a:stretch>
        </p:blipFill>
        <p:spPr>
          <a:xfrm>
            <a:off x="4840287" y="5119369"/>
            <a:ext cx="2068513" cy="840679"/>
          </a:xfrm>
          <a:prstGeom prst="rect">
            <a:avLst/>
          </a:prstGeom>
        </p:spPr>
      </p:pic>
    </p:spTree>
    <p:extLst>
      <p:ext uri="{BB962C8B-B14F-4D97-AF65-F5344CB8AC3E}">
        <p14:creationId xmlns:p14="http://schemas.microsoft.com/office/powerpoint/2010/main" val="4189502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IN" sz="2400" b="1" dirty="0">
                <a:latin typeface="Cambria" panose="02040503050406030204" pitchFamily="18" charset="0"/>
                <a:ea typeface="Cambria" panose="02040503050406030204" pitchFamily="18" charset="0"/>
              </a:rPr>
              <a:t>capacitive water level sensor</a:t>
            </a:r>
            <a:endParaRPr lang="en-US" sz="28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F2A4B5D-146E-A096-C730-C20FC650FBC4}"/>
              </a:ext>
            </a:extLst>
          </p:cNvPr>
          <p:cNvPicPr>
            <a:picLocks noChangeAspect="1"/>
          </p:cNvPicPr>
          <p:nvPr/>
        </p:nvPicPr>
        <p:blipFill>
          <a:blip r:embed="rId2"/>
          <a:stretch>
            <a:fillRect/>
          </a:stretch>
        </p:blipFill>
        <p:spPr>
          <a:xfrm>
            <a:off x="1450118" y="1930400"/>
            <a:ext cx="5580602" cy="4704079"/>
          </a:xfrm>
          <a:prstGeom prst="rect">
            <a:avLst/>
          </a:prstGeom>
        </p:spPr>
      </p:pic>
    </p:spTree>
    <p:extLst>
      <p:ext uri="{BB962C8B-B14F-4D97-AF65-F5344CB8AC3E}">
        <p14:creationId xmlns:p14="http://schemas.microsoft.com/office/powerpoint/2010/main" val="26330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capacitive water level sensor</a:t>
            </a:r>
          </a:p>
          <a:p>
            <a:pPr marL="0" indent="0" algn="just">
              <a:buNone/>
            </a:pPr>
            <a:endParaRPr lang="en-IN" sz="24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Total capacitance of the coaxial sensor is</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  where C1 is capacitance of the water-free portion of the sensor and C2 is capacitance of the water-filled portion. The corresponding geometry factors are designated G1 and G2.</a:t>
            </a:r>
          </a:p>
          <a:p>
            <a:pPr algn="just"/>
            <a:r>
              <a:rPr lang="en-US" sz="2800" dirty="0">
                <a:latin typeface="Cambria" panose="02040503050406030204" pitchFamily="18" charset="0"/>
                <a:ea typeface="Cambria" panose="02040503050406030204" pitchFamily="18" charset="0"/>
              </a:rPr>
              <a:t>Total </a:t>
            </a: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487FD34-126A-31E3-5D2C-D2E16C0B6047}"/>
              </a:ext>
            </a:extLst>
          </p:cNvPr>
          <p:cNvPicPr>
            <a:picLocks noChangeAspect="1"/>
          </p:cNvPicPr>
          <p:nvPr/>
        </p:nvPicPr>
        <p:blipFill>
          <a:blip r:embed="rId2"/>
          <a:stretch>
            <a:fillRect/>
          </a:stretch>
        </p:blipFill>
        <p:spPr>
          <a:xfrm>
            <a:off x="6895147" y="1491298"/>
            <a:ext cx="4971733" cy="805982"/>
          </a:xfrm>
          <a:prstGeom prst="rect">
            <a:avLst/>
          </a:prstGeom>
        </p:spPr>
      </p:pic>
      <p:pic>
        <p:nvPicPr>
          <p:cNvPr id="8" name="Picture 7">
            <a:extLst>
              <a:ext uri="{FF2B5EF4-FFF2-40B4-BE49-F238E27FC236}">
                <a16:creationId xmlns:a16="http://schemas.microsoft.com/office/drawing/2014/main" id="{B1FD09BD-39A3-6A2F-BE21-5C3652FFABCE}"/>
              </a:ext>
            </a:extLst>
          </p:cNvPr>
          <p:cNvPicPr>
            <a:picLocks noChangeAspect="1"/>
          </p:cNvPicPr>
          <p:nvPr/>
        </p:nvPicPr>
        <p:blipFill>
          <a:blip r:embed="rId3"/>
          <a:stretch>
            <a:fillRect/>
          </a:stretch>
        </p:blipFill>
        <p:spPr>
          <a:xfrm>
            <a:off x="3555047" y="4771389"/>
            <a:ext cx="4695825" cy="1190625"/>
          </a:xfrm>
          <a:prstGeom prst="rect">
            <a:avLst/>
          </a:prstGeom>
        </p:spPr>
      </p:pic>
    </p:spTree>
    <p:extLst>
      <p:ext uri="{BB962C8B-B14F-4D97-AF65-F5344CB8AC3E}">
        <p14:creationId xmlns:p14="http://schemas.microsoft.com/office/powerpoint/2010/main" val="141131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capacitive water level sensor</a:t>
            </a:r>
          </a:p>
          <a:p>
            <a:pPr marL="0" indent="0" algn="just">
              <a:buNone/>
            </a:pPr>
            <a:endParaRPr lang="en-IN" sz="24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where h is the height of the water-filled portion of the sensor and </a:t>
            </a:r>
            <a:r>
              <a:rPr lang="en-US" sz="2800" dirty="0" err="1">
                <a:latin typeface="Cambria" panose="02040503050406030204" pitchFamily="18" charset="0"/>
                <a:ea typeface="Cambria" panose="02040503050406030204" pitchFamily="18" charset="0"/>
              </a:rPr>
              <a:t>κw</a:t>
            </a:r>
            <a:r>
              <a:rPr lang="en-US" sz="2800" dirty="0">
                <a:latin typeface="Cambria" panose="02040503050406030204" pitchFamily="18" charset="0"/>
                <a:ea typeface="Cambria" panose="02040503050406030204" pitchFamily="18" charset="0"/>
              </a:rPr>
              <a:t> is the water dielectric constant at a calibrating temperature.</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 If the water is at or below the level h0, the capacitance remains constant because h= 0 and no water is present in-between the sensor electrodes.</a:t>
            </a: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32A4DF1B-8CCB-FC2C-2416-3B3253DBC0CA}"/>
              </a:ext>
            </a:extLst>
          </p:cNvPr>
          <p:cNvPicPr>
            <a:picLocks noChangeAspect="1"/>
          </p:cNvPicPr>
          <p:nvPr/>
        </p:nvPicPr>
        <p:blipFill>
          <a:blip r:embed="rId2"/>
          <a:stretch>
            <a:fillRect/>
          </a:stretch>
        </p:blipFill>
        <p:spPr>
          <a:xfrm>
            <a:off x="4139247" y="4581207"/>
            <a:ext cx="2714625" cy="1190625"/>
          </a:xfrm>
          <a:prstGeom prst="rect">
            <a:avLst/>
          </a:prstGeom>
        </p:spPr>
      </p:pic>
    </p:spTree>
    <p:extLst>
      <p:ext uri="{BB962C8B-B14F-4D97-AF65-F5344CB8AC3E}">
        <p14:creationId xmlns:p14="http://schemas.microsoft.com/office/powerpoint/2010/main" val="2913090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IN" sz="2800" b="1" dirty="0">
                <a:latin typeface="Cambria" panose="02040503050406030204" pitchFamily="18" charset="0"/>
                <a:ea typeface="Cambria" panose="02040503050406030204" pitchFamily="18" charset="0"/>
              </a:rPr>
              <a:t>capacitive water level sensor</a:t>
            </a:r>
          </a:p>
          <a:p>
            <a:pPr marL="0" indent="0" algn="just">
              <a:buNone/>
            </a:pPr>
            <a:r>
              <a:rPr lang="en-US" sz="2400" dirty="0"/>
              <a:t>Figure below shows the water level-capacitance dependence. It is a straight line from level h0.</a:t>
            </a:r>
            <a:r>
              <a:rPr lang="pt-BR" sz="2400" dirty="0"/>
              <a:t> for a =10 mm, b=12 mm, H=200 mm, liquid—water</a:t>
            </a: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9D883D5F-2F2F-EA28-432A-24CFC98E3E9F}"/>
              </a:ext>
            </a:extLst>
          </p:cNvPr>
          <p:cNvPicPr>
            <a:picLocks noChangeAspect="1"/>
          </p:cNvPicPr>
          <p:nvPr/>
        </p:nvPicPr>
        <p:blipFill>
          <a:blip r:embed="rId2"/>
          <a:stretch>
            <a:fillRect/>
          </a:stretch>
        </p:blipFill>
        <p:spPr>
          <a:xfrm>
            <a:off x="2764221" y="2102070"/>
            <a:ext cx="6621517" cy="4586300"/>
          </a:xfrm>
          <a:prstGeom prst="rect">
            <a:avLst/>
          </a:prstGeom>
        </p:spPr>
      </p:pic>
    </p:spTree>
    <p:extLst>
      <p:ext uri="{BB962C8B-B14F-4D97-AF65-F5344CB8AC3E}">
        <p14:creationId xmlns:p14="http://schemas.microsoft.com/office/powerpoint/2010/main" val="107008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Capacitance</a:t>
            </a: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algn="just"/>
            <a:r>
              <a:rPr lang="en-US" sz="2800" dirty="0">
                <a:latin typeface="Cambria" panose="02040503050406030204" pitchFamily="18" charset="0"/>
                <a:ea typeface="Cambria" panose="02040503050406030204" pitchFamily="18" charset="0"/>
              </a:rPr>
              <a:t>Another example of a capacitive sensor is a humidity sensor. In such a sensor, a dielectric filling between the capacitor plates is fabricated of a material that is hygroscopic, that is, it can absorb water molecules.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material dielectric constant varies with the amount of absorbed moisture. According to                     , this changes the capacitance that can be measured and converted to the value of relative humidity.</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819FEA4-2EEA-593F-CDF7-21EFD031535C}"/>
              </a:ext>
            </a:extLst>
          </p:cNvPr>
          <p:cNvPicPr>
            <a:picLocks noChangeAspect="1"/>
          </p:cNvPicPr>
          <p:nvPr/>
        </p:nvPicPr>
        <p:blipFill>
          <a:blip r:embed="rId2"/>
          <a:stretch>
            <a:fillRect/>
          </a:stretch>
        </p:blipFill>
        <p:spPr>
          <a:xfrm>
            <a:off x="4151947" y="2859182"/>
            <a:ext cx="1778953" cy="536017"/>
          </a:xfrm>
          <a:prstGeom prst="rect">
            <a:avLst/>
          </a:prstGeom>
        </p:spPr>
      </p:pic>
    </p:spTree>
    <p:extLst>
      <p:ext uri="{BB962C8B-B14F-4D97-AF65-F5344CB8AC3E}">
        <p14:creationId xmlns:p14="http://schemas.microsoft.com/office/powerpoint/2010/main" val="1388801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algn="just"/>
            <a:r>
              <a:rPr lang="en-US" sz="2800" dirty="0">
                <a:latin typeface="Cambria" panose="02040503050406030204" pitchFamily="18" charset="0"/>
                <a:ea typeface="Cambria" panose="02040503050406030204" pitchFamily="18" charset="0"/>
              </a:rPr>
              <a:t>take a bar of an arbitrary material. The length of the bar is l. When the ends of the bar are connected to the battery having voltage V , electric field E will be setup within the material. It is easy to determine strength of the electric field</a:t>
            </a: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field acts on free electrons and sets them in motion against the direction of the field. Thus, the electric current starts flowing through the material.. The rate of the electric charge flowing (unit of charge per unit of time) is called electric current.</a:t>
            </a: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6A54FF3A-3CE3-8309-5B85-46DFEDDB4F9F}"/>
              </a:ext>
            </a:extLst>
          </p:cNvPr>
          <p:cNvPicPr>
            <a:picLocks noChangeAspect="1"/>
          </p:cNvPicPr>
          <p:nvPr/>
        </p:nvPicPr>
        <p:blipFill>
          <a:blip r:embed="rId2"/>
          <a:stretch>
            <a:fillRect/>
          </a:stretch>
        </p:blipFill>
        <p:spPr>
          <a:xfrm>
            <a:off x="4600575" y="1959293"/>
            <a:ext cx="1495425" cy="1152525"/>
          </a:xfrm>
          <a:prstGeom prst="rect">
            <a:avLst/>
          </a:prstGeom>
        </p:spPr>
      </p:pic>
      <p:pic>
        <p:nvPicPr>
          <p:cNvPr id="8" name="Picture 7">
            <a:extLst>
              <a:ext uri="{FF2B5EF4-FFF2-40B4-BE49-F238E27FC236}">
                <a16:creationId xmlns:a16="http://schemas.microsoft.com/office/drawing/2014/main" id="{B3318EB6-20C3-CB47-C350-C7F3E3B42AEB}"/>
              </a:ext>
            </a:extLst>
          </p:cNvPr>
          <p:cNvPicPr>
            <a:picLocks noChangeAspect="1"/>
          </p:cNvPicPr>
          <p:nvPr/>
        </p:nvPicPr>
        <p:blipFill>
          <a:blip r:embed="rId3"/>
          <a:stretch>
            <a:fillRect/>
          </a:stretch>
        </p:blipFill>
        <p:spPr>
          <a:xfrm>
            <a:off x="4600575" y="5242526"/>
            <a:ext cx="1647825" cy="1228725"/>
          </a:xfrm>
          <a:prstGeom prst="rect">
            <a:avLst/>
          </a:prstGeom>
        </p:spPr>
      </p:pic>
    </p:spTree>
    <p:extLst>
      <p:ext uri="{BB962C8B-B14F-4D97-AF65-F5344CB8AC3E}">
        <p14:creationId xmlns:p14="http://schemas.microsoft.com/office/powerpoint/2010/main" val="51548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B2CFDA5-4F6B-5C62-581E-2226B0DD41C8}"/>
              </a:ext>
            </a:extLst>
          </p:cNvPr>
          <p:cNvPicPr>
            <a:picLocks noChangeAspect="1"/>
          </p:cNvPicPr>
          <p:nvPr/>
        </p:nvPicPr>
        <p:blipFill>
          <a:blip r:embed="rId2"/>
          <a:stretch>
            <a:fillRect/>
          </a:stretch>
        </p:blipFill>
        <p:spPr>
          <a:xfrm>
            <a:off x="2395538" y="795338"/>
            <a:ext cx="5813042" cy="4137210"/>
          </a:xfrm>
          <a:prstGeom prst="rect">
            <a:avLst/>
          </a:prstGeom>
        </p:spPr>
      </p:pic>
    </p:spTree>
    <p:extLst>
      <p:ext uri="{BB962C8B-B14F-4D97-AF65-F5344CB8AC3E}">
        <p14:creationId xmlns:p14="http://schemas.microsoft.com/office/powerpoint/2010/main" val="2900149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property of the material which defines its ability to pass electric current is called resistivity, and material is said to have electrical resistance that is defined by Ohm’s law,</a:t>
            </a:r>
          </a:p>
          <a:p>
            <a:pPr marL="0" indent="0" algn="just">
              <a:buNone/>
            </a:pPr>
            <a:r>
              <a:rPr lang="en-US" sz="2800" dirty="0">
                <a:latin typeface="Cambria" panose="02040503050406030204" pitchFamily="18" charset="0"/>
                <a:ea typeface="Cambria" panose="02040503050406030204" pitchFamily="18" charset="0"/>
              </a:rPr>
              <a:t>    R=  V/I</a:t>
            </a:r>
          </a:p>
          <a:p>
            <a:pPr algn="just"/>
            <a:r>
              <a:rPr lang="en-US" sz="2800" dirty="0">
                <a:latin typeface="Cambria" panose="02040503050406030204" pitchFamily="18" charset="0"/>
                <a:ea typeface="Cambria" panose="02040503050406030204" pitchFamily="18" charset="0"/>
              </a:rPr>
              <a:t>Any material has electric resistivity7 and therefore is called a resistor.</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Resistance is a characteristic of a device. It depends on both: the material type and geometry of the resistor. The material itself can be characterized by a specific resistivity, ρ.</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3063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3" name="Content Placeholder 2">
            <a:extLst>
              <a:ext uri="{FF2B5EF4-FFF2-40B4-BE49-F238E27FC236}">
                <a16:creationId xmlns:a16="http://schemas.microsoft.com/office/drawing/2014/main" id="{4F428DCE-D528-2D25-1983-9C07740CE779}"/>
              </a:ext>
            </a:extLst>
          </p:cNvPr>
          <p:cNvSpPr>
            <a:spLocks noGrp="1"/>
          </p:cNvSpPr>
          <p:nvPr>
            <p:ph idx="1"/>
          </p:nvPr>
        </p:nvSpPr>
        <p:spPr>
          <a:xfrm>
            <a:off x="121920" y="975360"/>
            <a:ext cx="11927840" cy="5659120"/>
          </a:xfrm>
        </p:spPr>
        <p:txBody>
          <a:bodyPr>
            <a:normAutofit/>
          </a:bodyPr>
          <a:lstStyle/>
          <a:p>
            <a:pPr marL="0" indent="0" algn="just">
              <a:buNone/>
            </a:pPr>
            <a:r>
              <a:rPr lang="en-US" sz="3600" b="1" dirty="0">
                <a:solidFill>
                  <a:srgbClr val="7030A0"/>
                </a:solidFill>
                <a:latin typeface="Cambria" panose="02040503050406030204" pitchFamily="18" charset="0"/>
                <a:ea typeface="Cambria" panose="02040503050406030204" pitchFamily="18" charset="0"/>
              </a:rPr>
              <a:t>Example</a:t>
            </a:r>
          </a:p>
          <a:p>
            <a:pPr marL="0" indent="0" algn="just">
              <a:buNone/>
            </a:pPr>
            <a:endParaRPr lang="en-US" sz="3200" dirty="0">
              <a:latin typeface="Cambria" panose="02040503050406030204" pitchFamily="18" charset="0"/>
              <a:ea typeface="Cambria" panose="02040503050406030204" pitchFamily="18" charset="0"/>
            </a:endParaRPr>
          </a:p>
          <a:p>
            <a:pPr algn="just"/>
            <a:r>
              <a:rPr lang="en-US" sz="3000" dirty="0">
                <a:latin typeface="Cambria" panose="02040503050406030204" pitchFamily="18" charset="0"/>
                <a:ea typeface="Cambria" panose="02040503050406030204" pitchFamily="18" charset="0"/>
              </a:rPr>
              <a:t>rubbing a glass rod with silk strips off electrons from the surface of the rod, leaving an abundance of positive charges, i.e., giving the rod a positive charge. </a:t>
            </a:r>
          </a:p>
          <a:p>
            <a:pPr algn="just"/>
            <a:r>
              <a:rPr lang="en-US" sz="3000" dirty="0">
                <a:latin typeface="Cambria" panose="02040503050406030204" pitchFamily="18" charset="0"/>
                <a:ea typeface="Cambria" panose="02040503050406030204" pitchFamily="18" charset="0"/>
              </a:rPr>
              <a:t>Electric charge is conserved—it is neither created nor destroyed.</a:t>
            </a:r>
          </a:p>
          <a:p>
            <a:pPr algn="just"/>
            <a:r>
              <a:rPr lang="en-US" sz="3000" dirty="0">
                <a:latin typeface="Cambria" panose="02040503050406030204" pitchFamily="18" charset="0"/>
                <a:ea typeface="Cambria" panose="02040503050406030204" pitchFamily="18" charset="0"/>
              </a:rPr>
              <a:t> Electric charges can be only moved from one place to another.</a:t>
            </a:r>
          </a:p>
          <a:p>
            <a:pPr algn="just"/>
            <a:r>
              <a:rPr lang="en-US" sz="3000" dirty="0">
                <a:latin typeface="Cambria" panose="02040503050406030204" pitchFamily="18" charset="0"/>
                <a:ea typeface="Cambria" panose="02040503050406030204" pitchFamily="18" charset="0"/>
              </a:rPr>
              <a:t>Giving negative charge means taking electrons from one object and placing them onto another (charging it negatively). The object, which loses some amount of electrons are said to get a positive charge</a:t>
            </a:r>
          </a:p>
          <a:p>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82661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Specific Resistance</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current density</a:t>
            </a:r>
            <a:r>
              <a:rPr lang="en-US" sz="2800" i="1" dirty="0">
                <a:latin typeface="Cambria" panose="02040503050406030204" pitchFamily="18" charset="0"/>
                <a:ea typeface="Cambria" panose="02040503050406030204" pitchFamily="18" charset="0"/>
              </a:rPr>
              <a:t> j = </a:t>
            </a:r>
            <a:r>
              <a:rPr lang="en-US" sz="2800" i="1" dirty="0" err="1">
                <a:latin typeface="Cambria" panose="02040503050406030204" pitchFamily="18" charset="0"/>
                <a:ea typeface="Cambria" panose="02040503050406030204" pitchFamily="18" charset="0"/>
              </a:rPr>
              <a:t>i</a:t>
            </a:r>
            <a:r>
              <a:rPr lang="en-US" sz="2800" i="1" dirty="0">
                <a:latin typeface="Cambria" panose="02040503050406030204" pitchFamily="18" charset="0"/>
                <a:ea typeface="Cambria" panose="02040503050406030204" pitchFamily="18" charset="0"/>
              </a:rPr>
              <a:t>/a </a:t>
            </a:r>
            <a:r>
              <a:rPr lang="en-US" sz="2800" dirty="0">
                <a:latin typeface="Cambria" panose="02040503050406030204" pitchFamily="18" charset="0"/>
                <a:ea typeface="Cambria" panose="02040503050406030204" pitchFamily="18" charset="0"/>
              </a:rPr>
              <a:t>(a is the area of the material cross-section).</a:t>
            </a: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A9CD5F4-43B5-351B-EA85-62C5DA8C5399}"/>
              </a:ext>
            </a:extLst>
          </p:cNvPr>
          <p:cNvPicPr>
            <a:picLocks noChangeAspect="1"/>
          </p:cNvPicPr>
          <p:nvPr/>
        </p:nvPicPr>
        <p:blipFill>
          <a:blip r:embed="rId2"/>
          <a:stretch>
            <a:fillRect/>
          </a:stretch>
        </p:blipFill>
        <p:spPr>
          <a:xfrm>
            <a:off x="3631159" y="1508070"/>
            <a:ext cx="1419225" cy="962025"/>
          </a:xfrm>
          <a:prstGeom prst="rect">
            <a:avLst/>
          </a:prstGeom>
        </p:spPr>
      </p:pic>
      <p:pic>
        <p:nvPicPr>
          <p:cNvPr id="9" name="Picture 8">
            <a:extLst>
              <a:ext uri="{FF2B5EF4-FFF2-40B4-BE49-F238E27FC236}">
                <a16:creationId xmlns:a16="http://schemas.microsoft.com/office/drawing/2014/main" id="{C44CC15A-C364-38FA-F354-F44841B0726A}"/>
              </a:ext>
            </a:extLst>
          </p:cNvPr>
          <p:cNvPicPr>
            <a:picLocks noChangeAspect="1"/>
          </p:cNvPicPr>
          <p:nvPr/>
        </p:nvPicPr>
        <p:blipFill>
          <a:blip r:embed="rId3"/>
          <a:stretch>
            <a:fillRect/>
          </a:stretch>
        </p:blipFill>
        <p:spPr>
          <a:xfrm>
            <a:off x="3263954" y="3429000"/>
            <a:ext cx="2447925" cy="1533525"/>
          </a:xfrm>
          <a:prstGeom prst="rect">
            <a:avLst/>
          </a:prstGeom>
        </p:spPr>
      </p:pic>
      <p:pic>
        <p:nvPicPr>
          <p:cNvPr id="11" name="Picture 10">
            <a:extLst>
              <a:ext uri="{FF2B5EF4-FFF2-40B4-BE49-F238E27FC236}">
                <a16:creationId xmlns:a16="http://schemas.microsoft.com/office/drawing/2014/main" id="{43F409A9-53A3-920A-EEFE-7060C6201A3E}"/>
              </a:ext>
            </a:extLst>
          </p:cNvPr>
          <p:cNvPicPr>
            <a:picLocks noChangeAspect="1"/>
          </p:cNvPicPr>
          <p:nvPr/>
        </p:nvPicPr>
        <p:blipFill>
          <a:blip r:embed="rId4"/>
          <a:stretch>
            <a:fillRect/>
          </a:stretch>
        </p:blipFill>
        <p:spPr>
          <a:xfrm>
            <a:off x="3717211" y="5349906"/>
            <a:ext cx="1952625" cy="962025"/>
          </a:xfrm>
          <a:prstGeom prst="rect">
            <a:avLst/>
          </a:prstGeom>
        </p:spPr>
      </p:pic>
    </p:spTree>
    <p:extLst>
      <p:ext uri="{BB962C8B-B14F-4D97-AF65-F5344CB8AC3E}">
        <p14:creationId xmlns:p14="http://schemas.microsoft.com/office/powerpoint/2010/main" val="1222533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endParaRPr lang="en-US" sz="2800" b="1" dirty="0">
              <a:solidFill>
                <a:srgbClr val="FF0000"/>
              </a:solidFill>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Resistivity changes somewhat with temperature, t,</a:t>
            </a:r>
            <a:endParaRPr lang="en-US" sz="3200" b="1" dirty="0">
              <a:solidFill>
                <a:srgbClr val="FF0000"/>
              </a:solidFill>
              <a:latin typeface="Cambria" panose="02040503050406030204" pitchFamily="18" charset="0"/>
              <a:ea typeface="Cambria" panose="02040503050406030204" pitchFamily="18" charset="0"/>
            </a:endParaRPr>
          </a:p>
          <a:p>
            <a:pPr marL="0" indent="0" algn="just">
              <a:buNone/>
            </a:pPr>
            <a:endParaRPr lang="en-US" sz="3200" b="1" dirty="0">
              <a:solidFill>
                <a:srgbClr val="FF0000"/>
              </a:solidFill>
              <a:latin typeface="Cambria" panose="02040503050406030204" pitchFamily="18" charset="0"/>
              <a:ea typeface="Cambria" panose="02040503050406030204" pitchFamily="18" charset="0"/>
            </a:endParaRPr>
          </a:p>
          <a:p>
            <a:pPr marL="0" indent="0" algn="just">
              <a:buNone/>
            </a:pPr>
            <a:endParaRPr lang="en-US" sz="3200" b="1" dirty="0">
              <a:solidFill>
                <a:srgbClr val="FF0000"/>
              </a:solidFill>
              <a:latin typeface="Cambria" panose="02040503050406030204" pitchFamily="18" charset="0"/>
              <a:ea typeface="Cambria" panose="02040503050406030204" pitchFamily="18" charset="0"/>
            </a:endParaRPr>
          </a:p>
          <a:p>
            <a:pPr marL="0" indent="0" algn="just">
              <a:buNone/>
            </a:pPr>
            <a:endParaRPr lang="en-US" sz="3200" b="1" dirty="0">
              <a:solidFill>
                <a:srgbClr val="FF0000"/>
              </a:solidFill>
              <a:latin typeface="Cambria" panose="02040503050406030204" pitchFamily="18" charset="0"/>
              <a:ea typeface="Cambria" panose="02040503050406030204" pitchFamily="18" charset="0"/>
            </a:endParaRPr>
          </a:p>
          <a:p>
            <a:pPr marL="0" indent="0" algn="just">
              <a:buNone/>
            </a:pPr>
            <a:r>
              <a:rPr lang="en-US" sz="2800" dirty="0"/>
              <a:t>α</a:t>
            </a:r>
            <a:r>
              <a:rPr lang="en-US" sz="2800" dirty="0">
                <a:latin typeface="Cambria" panose="02040503050406030204" pitchFamily="18" charset="0"/>
                <a:ea typeface="Cambria" panose="02040503050406030204" pitchFamily="18" charset="0"/>
              </a:rPr>
              <a:t> is  thermal sensitivity (slope), also called as the temperature coefficient of resistivity (TCR)</a:t>
            </a:r>
            <a:endParaRPr lang="en-US" sz="3200" b="1" dirty="0">
              <a:solidFill>
                <a:srgbClr val="FF0000"/>
              </a:solidFill>
              <a:latin typeface="Cambria" panose="02040503050406030204" pitchFamily="18" charset="0"/>
              <a:ea typeface="Cambria" panose="02040503050406030204" pitchFamily="18" charset="0"/>
            </a:endParaRPr>
          </a:p>
          <a:p>
            <a:pPr marL="0" indent="0" algn="just">
              <a:buNone/>
            </a:pPr>
            <a:endParaRPr lang="en-US" sz="2800" b="1" dirty="0">
              <a:solidFill>
                <a:srgbClr val="FF0000"/>
              </a:solidFill>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where ρ0 is the specific resistivity at reference temperature t0 (commonly t0 ¼ 0 or 25 C).</a:t>
            </a:r>
            <a:endParaRPr lang="en-US" sz="2800" b="1" dirty="0">
              <a:solidFill>
                <a:srgbClr val="FF0000"/>
              </a:solidFill>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FA338292-29BB-9E72-7CE6-533C98F64C6B}"/>
              </a:ext>
            </a:extLst>
          </p:cNvPr>
          <p:cNvPicPr>
            <a:picLocks noChangeAspect="1"/>
          </p:cNvPicPr>
          <p:nvPr/>
        </p:nvPicPr>
        <p:blipFill>
          <a:blip r:embed="rId2"/>
          <a:stretch>
            <a:fillRect/>
          </a:stretch>
        </p:blipFill>
        <p:spPr>
          <a:xfrm>
            <a:off x="2990543" y="2659380"/>
            <a:ext cx="3771900" cy="1028700"/>
          </a:xfrm>
          <a:prstGeom prst="rect">
            <a:avLst/>
          </a:prstGeom>
        </p:spPr>
      </p:pic>
    </p:spTree>
    <p:extLst>
      <p:ext uri="{BB962C8B-B14F-4D97-AF65-F5344CB8AC3E}">
        <p14:creationId xmlns:p14="http://schemas.microsoft.com/office/powerpoint/2010/main" val="3814068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endParaRPr lang="en-US" sz="2800" b="1" dirty="0">
              <a:solidFill>
                <a:srgbClr val="FF0000"/>
              </a:solidFill>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When a conventional resistor is used in an electronic circuit, its resistance shall be as temperature independent as possible.</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In sensing technologies, it is often desirable to have a “bad” resistor whose temperature coefficient of resistivity α is high and predictable.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strong α allows the fabrication of two types of temperature sensors: a </a:t>
            </a:r>
          </a:p>
          <a:p>
            <a:pPr marL="0" indent="0" algn="ctr">
              <a:buNone/>
            </a:pPr>
            <a:r>
              <a:rPr lang="en-US" sz="2800" b="1" dirty="0">
                <a:solidFill>
                  <a:srgbClr val="7030A0"/>
                </a:solidFill>
                <a:latin typeface="Cambria" panose="02040503050406030204" pitchFamily="18" charset="0"/>
                <a:ea typeface="Cambria" panose="02040503050406030204" pitchFamily="18" charset="0"/>
              </a:rPr>
              <a:t>“thermistor (a contraction of the words thermal and resistor), and a resistance temperature detector (RTD)”</a:t>
            </a: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64119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algn="just"/>
            <a:r>
              <a:rPr lang="en-US" sz="2800" dirty="0">
                <a:latin typeface="Cambria" panose="02040503050406030204" pitchFamily="18" charset="0"/>
                <a:ea typeface="Cambria" panose="02040503050406030204" pitchFamily="18" charset="0"/>
              </a:rPr>
              <a:t>The most popular RTD is a platinum (Pt) sensor </a:t>
            </a:r>
          </a:p>
          <a:p>
            <a:pPr algn="just"/>
            <a:r>
              <a:rPr lang="en-US" sz="2800" dirty="0">
                <a:latin typeface="Cambria" panose="02040503050406030204" pitchFamily="18" charset="0"/>
                <a:ea typeface="Cambria" panose="02040503050406030204" pitchFamily="18" charset="0"/>
              </a:rPr>
              <a:t>operates over a broad temperature range up to 600</a:t>
            </a:r>
            <a:r>
              <a:rPr lang="en-US" sz="2800" baseline="30000" dirty="0">
                <a:latin typeface="Cambria" panose="02040503050406030204" pitchFamily="18" charset="0"/>
                <a:ea typeface="Cambria" panose="02040503050406030204" pitchFamily="18" charset="0"/>
              </a:rPr>
              <a:t>o</a:t>
            </a:r>
            <a:r>
              <a:rPr lang="en-US" sz="2800" dirty="0">
                <a:latin typeface="Cambria" panose="02040503050406030204" pitchFamily="18" charset="0"/>
                <a:ea typeface="Cambria" panose="02040503050406030204" pitchFamily="18" charset="0"/>
              </a:rPr>
              <a:t>C. Resistance of a Pt RTD is</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400" dirty="0"/>
              <a:t>where the calibrating resistance R</a:t>
            </a:r>
            <a:r>
              <a:rPr lang="en-US" sz="2400" baseline="-25000" dirty="0"/>
              <a:t>0</a:t>
            </a:r>
            <a:r>
              <a:rPr lang="en-US" sz="2400" dirty="0"/>
              <a:t> is measured at 0 C, t is in </a:t>
            </a:r>
            <a:r>
              <a:rPr lang="en-US" sz="2400" baseline="30000" dirty="0" err="1"/>
              <a:t>o</a:t>
            </a:r>
            <a:r>
              <a:rPr lang="en-US" sz="2400" dirty="0" err="1"/>
              <a:t>C</a:t>
            </a:r>
            <a:r>
              <a:rPr lang="en-US" sz="2400" dirty="0"/>
              <a:t>, and R is in Ω</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2FD75C4-0A70-FDFE-E3DC-3392F6D5EEF2}"/>
              </a:ext>
            </a:extLst>
          </p:cNvPr>
          <p:cNvPicPr>
            <a:picLocks noChangeAspect="1"/>
          </p:cNvPicPr>
          <p:nvPr/>
        </p:nvPicPr>
        <p:blipFill>
          <a:blip r:embed="rId2"/>
          <a:stretch>
            <a:fillRect/>
          </a:stretch>
        </p:blipFill>
        <p:spPr>
          <a:xfrm>
            <a:off x="2507046" y="3120522"/>
            <a:ext cx="4781550" cy="895350"/>
          </a:xfrm>
          <a:prstGeom prst="rect">
            <a:avLst/>
          </a:prstGeom>
        </p:spPr>
      </p:pic>
    </p:spTree>
    <p:extLst>
      <p:ext uri="{BB962C8B-B14F-4D97-AF65-F5344CB8AC3E}">
        <p14:creationId xmlns:p14="http://schemas.microsoft.com/office/powerpoint/2010/main" val="3398230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r>
              <a:rPr lang="en-US" sz="2800" dirty="0">
                <a:latin typeface="Cambria" panose="02040503050406030204" pitchFamily="18" charset="0"/>
                <a:ea typeface="Cambria" panose="02040503050406030204" pitchFamily="18" charset="0"/>
              </a:rPr>
              <a:t>For a broader range of temperatures a more precise approximation</a:t>
            </a:r>
          </a:p>
          <a:p>
            <a:pPr marL="0" indent="0" algn="just">
              <a:buNone/>
            </a:pPr>
            <a:r>
              <a:rPr lang="en-US" sz="2800" dirty="0">
                <a:latin typeface="Cambria" panose="02040503050406030204" pitchFamily="18" charset="0"/>
                <a:ea typeface="Cambria" panose="02040503050406030204" pitchFamily="18" charset="0"/>
              </a:rPr>
              <a:t>Is:</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b="1" dirty="0">
              <a:solidFill>
                <a:srgbClr val="FF0000"/>
              </a:solidFill>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r>
              <a:rPr lang="en-US" sz="2400" dirty="0"/>
              <a:t>Example:</a:t>
            </a:r>
          </a:p>
          <a:p>
            <a:pPr marL="0" indent="0" algn="just">
              <a:buNone/>
            </a:pPr>
            <a:r>
              <a:rPr lang="en-US" sz="2400" dirty="0"/>
              <a:t>For the reference temperature, 0 C has resistivity Ro=100 Ω, for +150 C t, what will be the resistance for both function:</a:t>
            </a: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E57AE50-D62E-D3BC-FBA9-42A50665D07B}"/>
              </a:ext>
            </a:extLst>
          </p:cNvPr>
          <p:cNvPicPr>
            <a:picLocks noChangeAspect="1"/>
          </p:cNvPicPr>
          <p:nvPr/>
        </p:nvPicPr>
        <p:blipFill>
          <a:blip r:embed="rId2"/>
          <a:stretch>
            <a:fillRect/>
          </a:stretch>
        </p:blipFill>
        <p:spPr>
          <a:xfrm>
            <a:off x="1916659" y="3071812"/>
            <a:ext cx="7286625" cy="714375"/>
          </a:xfrm>
          <a:prstGeom prst="rect">
            <a:avLst/>
          </a:prstGeom>
        </p:spPr>
      </p:pic>
    </p:spTree>
    <p:extLst>
      <p:ext uri="{BB962C8B-B14F-4D97-AF65-F5344CB8AC3E}">
        <p14:creationId xmlns:p14="http://schemas.microsoft.com/office/powerpoint/2010/main" val="1478086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F3AED45C-0C77-0F5B-4C35-57EAB316ED56}"/>
              </a:ext>
            </a:extLst>
          </p:cNvPr>
          <p:cNvPicPr>
            <a:picLocks noChangeAspect="1"/>
          </p:cNvPicPr>
          <p:nvPr/>
        </p:nvPicPr>
        <p:blipFill>
          <a:blip r:embed="rId2"/>
          <a:stretch>
            <a:fillRect/>
          </a:stretch>
        </p:blipFill>
        <p:spPr>
          <a:xfrm>
            <a:off x="632263" y="1400010"/>
            <a:ext cx="7753350" cy="904875"/>
          </a:xfrm>
          <a:prstGeom prst="rect">
            <a:avLst/>
          </a:prstGeom>
        </p:spPr>
      </p:pic>
      <p:pic>
        <p:nvPicPr>
          <p:cNvPr id="9" name="Picture 8">
            <a:extLst>
              <a:ext uri="{FF2B5EF4-FFF2-40B4-BE49-F238E27FC236}">
                <a16:creationId xmlns:a16="http://schemas.microsoft.com/office/drawing/2014/main" id="{7B44DA26-EEB1-87DE-3F2F-2DC035DA98B4}"/>
              </a:ext>
            </a:extLst>
          </p:cNvPr>
          <p:cNvPicPr>
            <a:picLocks noChangeAspect="1"/>
          </p:cNvPicPr>
          <p:nvPr/>
        </p:nvPicPr>
        <p:blipFill>
          <a:blip r:embed="rId3"/>
          <a:stretch>
            <a:fillRect/>
          </a:stretch>
        </p:blipFill>
        <p:spPr>
          <a:xfrm>
            <a:off x="454736" y="2780396"/>
            <a:ext cx="10925175" cy="495300"/>
          </a:xfrm>
          <a:prstGeom prst="rect">
            <a:avLst/>
          </a:prstGeom>
        </p:spPr>
      </p:pic>
    </p:spTree>
    <p:extLst>
      <p:ext uri="{BB962C8B-B14F-4D97-AF65-F5344CB8AC3E}">
        <p14:creationId xmlns:p14="http://schemas.microsoft.com/office/powerpoint/2010/main" val="1323634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r>
              <a:rPr lang="en-US" sz="2800" b="1" dirty="0">
                <a:latin typeface="Cambria" panose="02040503050406030204" pitchFamily="18" charset="0"/>
                <a:ea typeface="Cambria" panose="02040503050406030204" pitchFamily="18" charset="0"/>
              </a:rPr>
              <a:t>Thermistor:</a:t>
            </a:r>
          </a:p>
          <a:p>
            <a:pPr marL="0" indent="0" algn="just">
              <a:buNone/>
            </a:pPr>
            <a:r>
              <a:rPr lang="en-US" sz="2800" dirty="0">
                <a:latin typeface="Cambria" panose="02040503050406030204" pitchFamily="18" charset="0"/>
                <a:ea typeface="Cambria" panose="02040503050406030204" pitchFamily="18" charset="0"/>
              </a:rPr>
              <a:t>It is resister with large, either negative (NTC), or positive (PTC) temperature coefficients. </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For temperature measurements, usually, the NTC is employed, </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PTCs thermistors, due to their very high nonlinearity are used for applications where a lesser accuracy is traded for a very high sensitivity in a selected region.</a:t>
            </a: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91737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03200" y="676849"/>
            <a:ext cx="11490960" cy="6022463"/>
          </a:xfrm>
        </p:spPr>
        <p:txBody>
          <a:bodyPr>
            <a:normAutofit/>
          </a:bodyPr>
          <a:lstStyle/>
          <a:p>
            <a:pPr marL="0" indent="0" algn="just">
              <a:buNone/>
            </a:pPr>
            <a:r>
              <a:rPr lang="en-US" sz="2800" b="1" dirty="0">
                <a:solidFill>
                  <a:srgbClr val="FF0000"/>
                </a:solidFill>
                <a:latin typeface="Cambria" panose="02040503050406030204" pitchFamily="18" charset="0"/>
                <a:ea typeface="Cambria" panose="02040503050406030204" pitchFamily="18" charset="0"/>
              </a:rPr>
              <a:t>Temperature Sensitivity of a Resistor:</a:t>
            </a:r>
          </a:p>
          <a:p>
            <a:pPr marL="0" indent="0" algn="just">
              <a:buNone/>
            </a:pPr>
            <a:r>
              <a:rPr lang="en-US" sz="2800" b="1" dirty="0">
                <a:latin typeface="Cambria" panose="02040503050406030204" pitchFamily="18" charset="0"/>
                <a:ea typeface="Cambria" panose="02040503050406030204" pitchFamily="18" charset="0"/>
              </a:rPr>
              <a:t>Thermistor:</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Thermistors possess nonlinear temperature-resistance characteristics</a:t>
            </a:r>
            <a:endParaRPr lang="en-US" sz="32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where T is the thermistor temperature, T0 is the calibrating temperature, R0 is its resistance at the calibrating temperature T0, and β is the thermistor material’s characteristic temperature</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272437DC-D6AD-38BF-F077-B9E6B8FC0FB0}"/>
              </a:ext>
            </a:extLst>
          </p:cNvPr>
          <p:cNvPicPr>
            <a:picLocks noChangeAspect="1"/>
          </p:cNvPicPr>
          <p:nvPr/>
        </p:nvPicPr>
        <p:blipFill>
          <a:blip r:embed="rId2"/>
          <a:stretch>
            <a:fillRect/>
          </a:stretch>
        </p:blipFill>
        <p:spPr>
          <a:xfrm>
            <a:off x="4119562" y="3429000"/>
            <a:ext cx="2733675" cy="885825"/>
          </a:xfrm>
          <a:prstGeom prst="rect">
            <a:avLst/>
          </a:prstGeom>
        </p:spPr>
      </p:pic>
    </p:spTree>
    <p:extLst>
      <p:ext uri="{BB962C8B-B14F-4D97-AF65-F5344CB8AC3E}">
        <p14:creationId xmlns:p14="http://schemas.microsoft.com/office/powerpoint/2010/main" val="1202625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a:bodyPr>
          <a:lstStyle/>
          <a:p>
            <a:pPr marL="0" indent="0" algn="just">
              <a:buNone/>
            </a:pPr>
            <a:r>
              <a:rPr lang="en-US" sz="2800" b="1" dirty="0">
                <a:solidFill>
                  <a:srgbClr val="7030A0"/>
                </a:solidFill>
                <a:latin typeface="Cambria" panose="02040503050406030204" pitchFamily="18" charset="0"/>
                <a:ea typeface="Cambria" panose="02040503050406030204" pitchFamily="18" charset="0"/>
              </a:rPr>
              <a:t>Strain Sensitivity of a Resistor</a:t>
            </a:r>
          </a:p>
          <a:p>
            <a:pPr algn="just"/>
            <a:r>
              <a:rPr lang="en-US" sz="2800" dirty="0">
                <a:latin typeface="Cambria" panose="02040503050406030204" pitchFamily="18" charset="0"/>
                <a:ea typeface="Cambria" panose="02040503050406030204" pitchFamily="18" charset="0"/>
              </a:rPr>
              <a:t>Strain is a measure of the deformation.</a:t>
            </a:r>
          </a:p>
          <a:p>
            <a:pPr algn="just"/>
            <a:r>
              <a:rPr lang="en-US" sz="2800" dirty="0">
                <a:latin typeface="Cambria" panose="02040503050406030204" pitchFamily="18" charset="0"/>
                <a:ea typeface="Cambria" panose="02040503050406030204" pitchFamily="18" charset="0"/>
              </a:rPr>
              <a:t>Electrical resistance of a material changes when the material is mechanically deformed.</a:t>
            </a:r>
          </a:p>
          <a:p>
            <a:pPr algn="just"/>
            <a:r>
              <a:rPr lang="en-US" sz="2800" dirty="0">
                <a:latin typeface="Cambria" panose="02040503050406030204" pitchFamily="18" charset="0"/>
                <a:ea typeface="Cambria" panose="02040503050406030204" pitchFamily="18" charset="0"/>
              </a:rPr>
              <a:t>Strain is a measure of the deformation</a:t>
            </a:r>
          </a:p>
          <a:p>
            <a:pPr algn="just"/>
            <a:r>
              <a:rPr lang="en-US" sz="2800" dirty="0">
                <a:latin typeface="Cambria" panose="02040503050406030204" pitchFamily="18" charset="0"/>
                <a:ea typeface="Cambria" panose="02040503050406030204" pitchFamily="18" charset="0"/>
              </a:rPr>
              <a:t>A mechanical deformation modulates either the specific resistivity or the geometry factor.</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ctr">
              <a:buNone/>
            </a:pPr>
            <a:r>
              <a:rPr lang="en-US" sz="2800" b="1" dirty="0">
                <a:solidFill>
                  <a:srgbClr val="C00000"/>
                </a:solidFill>
                <a:latin typeface="Cambria" panose="02040503050406030204" pitchFamily="18" charset="0"/>
                <a:ea typeface="Cambria" panose="02040503050406030204" pitchFamily="18" charset="0"/>
              </a:rPr>
              <a:t>“A </a:t>
            </a:r>
            <a:r>
              <a:rPr lang="en-US" sz="2800" b="1" dirty="0">
                <a:solidFill>
                  <a:srgbClr val="7030A0"/>
                </a:solidFill>
                <a:latin typeface="Cambria" panose="02040503050406030204" pitchFamily="18" charset="0"/>
                <a:ea typeface="Cambria" panose="02040503050406030204" pitchFamily="18" charset="0"/>
              </a:rPr>
              <a:t>good</a:t>
            </a:r>
            <a:r>
              <a:rPr lang="en-US" sz="2800" b="1" dirty="0">
                <a:solidFill>
                  <a:srgbClr val="C00000"/>
                </a:solidFill>
                <a:latin typeface="Cambria" panose="02040503050406030204" pitchFamily="18" charset="0"/>
                <a:ea typeface="Cambria" panose="02040503050406030204" pitchFamily="18" charset="0"/>
              </a:rPr>
              <a:t> resistor better be stable, while having a </a:t>
            </a:r>
            <a:r>
              <a:rPr lang="en-US" sz="2800" b="1" dirty="0">
                <a:solidFill>
                  <a:srgbClr val="7030A0"/>
                </a:solidFill>
                <a:latin typeface="Cambria" panose="02040503050406030204" pitchFamily="18" charset="0"/>
                <a:ea typeface="Cambria" panose="02040503050406030204" pitchFamily="18" charset="0"/>
              </a:rPr>
              <a:t>bad</a:t>
            </a:r>
            <a:r>
              <a:rPr lang="en-US" sz="2800" b="1" dirty="0">
                <a:solidFill>
                  <a:srgbClr val="C00000"/>
                </a:solidFill>
                <a:latin typeface="Cambria" panose="02040503050406030204" pitchFamily="18" charset="0"/>
                <a:ea typeface="Cambria" panose="02040503050406030204" pitchFamily="18" charset="0"/>
              </a:rPr>
              <a:t> resistor gives us an opportunity to make a sensor”</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68970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676849"/>
            <a:ext cx="11490960" cy="6022463"/>
          </a:xfrm>
        </p:spPr>
        <p:txBody>
          <a:bodyPr>
            <a:normAutofit lnSpcReduction="10000"/>
          </a:bodyPr>
          <a:lstStyle/>
          <a:p>
            <a:pPr marL="0" indent="0" algn="just">
              <a:buNone/>
            </a:pPr>
            <a:r>
              <a:rPr lang="en-US" sz="2800" b="1" dirty="0">
                <a:solidFill>
                  <a:srgbClr val="7030A0"/>
                </a:solidFill>
                <a:latin typeface="Cambria" panose="02040503050406030204" pitchFamily="18" charset="0"/>
                <a:ea typeface="Cambria" panose="02040503050406030204" pitchFamily="18" charset="0"/>
              </a:rPr>
              <a:t>Strain Sensitivity of a Resistor</a:t>
            </a:r>
          </a:p>
          <a:p>
            <a:pPr marL="0" indent="0" algn="just">
              <a:buNone/>
            </a:pPr>
            <a:endParaRPr lang="en-US" sz="2800" b="1" dirty="0">
              <a:solidFill>
                <a:srgbClr val="7030A0"/>
              </a:solidFill>
              <a:latin typeface="Cambria" panose="02040503050406030204" pitchFamily="18" charset="0"/>
              <a:ea typeface="Cambria" panose="02040503050406030204" pitchFamily="18" charset="0"/>
            </a:endParaRPr>
          </a:p>
          <a:p>
            <a:pPr marL="0" indent="0" algn="just">
              <a:buNone/>
            </a:pPr>
            <a:endParaRPr lang="en-US" sz="2800" b="1" dirty="0">
              <a:solidFill>
                <a:srgbClr val="7030A0"/>
              </a:solidFill>
              <a:latin typeface="Cambria" panose="02040503050406030204" pitchFamily="18" charset="0"/>
              <a:ea typeface="Cambria" panose="02040503050406030204" pitchFamily="18" charset="0"/>
            </a:endParaRPr>
          </a:p>
          <a:p>
            <a:pPr marL="0" indent="0" algn="just">
              <a:buNone/>
            </a:pPr>
            <a:endParaRPr lang="en-US" sz="2800" b="1" dirty="0">
              <a:solidFill>
                <a:srgbClr val="7030A0"/>
              </a:solidFill>
              <a:latin typeface="Cambria" panose="02040503050406030204" pitchFamily="18" charset="0"/>
              <a:ea typeface="Cambria" panose="02040503050406030204" pitchFamily="18" charset="0"/>
            </a:endParaRPr>
          </a:p>
          <a:p>
            <a:pPr marL="0" indent="0" algn="just">
              <a:buNone/>
            </a:pPr>
            <a:endParaRPr lang="en-US" sz="2800" b="1" dirty="0">
              <a:solidFill>
                <a:srgbClr val="7030A0"/>
              </a:solidFill>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To deform a resistor and cause strain, it should be stressed. The stress, σ, relates to force as</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where E is Young’s modulus of the material, F is the applied force, and a is the cross-sectional area. In this equation, the ratio dl/l=e is strain, which is a normalized deformation of the material.</a:t>
            </a: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dirty="0"/>
          </a:p>
          <a:p>
            <a:pPr algn="just"/>
            <a:endParaRPr lang="en-US" sz="2400" dirty="0"/>
          </a:p>
          <a:p>
            <a:pPr algn="just"/>
            <a:endParaRPr lang="en-US" sz="2400" dirty="0"/>
          </a:p>
          <a:p>
            <a:pPr algn="just"/>
            <a:endParaRPr lang="en-US" sz="2400" dirty="0"/>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A4106B9-13B9-37ED-F0E0-11BCA40E7E9C}"/>
              </a:ext>
            </a:extLst>
          </p:cNvPr>
          <p:cNvPicPr>
            <a:picLocks noChangeAspect="1"/>
          </p:cNvPicPr>
          <p:nvPr/>
        </p:nvPicPr>
        <p:blipFill>
          <a:blip r:embed="rId2"/>
          <a:stretch>
            <a:fillRect/>
          </a:stretch>
        </p:blipFill>
        <p:spPr>
          <a:xfrm>
            <a:off x="2535873" y="1195011"/>
            <a:ext cx="5561647" cy="2528706"/>
          </a:xfrm>
          <a:prstGeom prst="rect">
            <a:avLst/>
          </a:prstGeom>
        </p:spPr>
      </p:pic>
      <p:pic>
        <p:nvPicPr>
          <p:cNvPr id="7" name="Picture 6">
            <a:extLst>
              <a:ext uri="{FF2B5EF4-FFF2-40B4-BE49-F238E27FC236}">
                <a16:creationId xmlns:a16="http://schemas.microsoft.com/office/drawing/2014/main" id="{3D798EC9-CE69-6A61-8D06-EA20E654438B}"/>
              </a:ext>
            </a:extLst>
          </p:cNvPr>
          <p:cNvPicPr>
            <a:picLocks noChangeAspect="1"/>
          </p:cNvPicPr>
          <p:nvPr/>
        </p:nvPicPr>
        <p:blipFill>
          <a:blip r:embed="rId3"/>
          <a:stretch>
            <a:fillRect/>
          </a:stretch>
        </p:blipFill>
        <p:spPr>
          <a:xfrm>
            <a:off x="3575921" y="4315788"/>
            <a:ext cx="3586879" cy="1050072"/>
          </a:xfrm>
          <a:prstGeom prst="rect">
            <a:avLst/>
          </a:prstGeom>
        </p:spPr>
      </p:pic>
    </p:spTree>
    <p:extLst>
      <p:ext uri="{BB962C8B-B14F-4D97-AF65-F5344CB8AC3E}">
        <p14:creationId xmlns:p14="http://schemas.microsoft.com/office/powerpoint/2010/main" val="234100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3" name="Content Placeholder 2">
            <a:extLst>
              <a:ext uri="{FF2B5EF4-FFF2-40B4-BE49-F238E27FC236}">
                <a16:creationId xmlns:a16="http://schemas.microsoft.com/office/drawing/2014/main" id="{4F428DCE-D528-2D25-1983-9C07740CE779}"/>
              </a:ext>
            </a:extLst>
          </p:cNvPr>
          <p:cNvSpPr>
            <a:spLocks noGrp="1"/>
          </p:cNvSpPr>
          <p:nvPr>
            <p:ph idx="1"/>
          </p:nvPr>
        </p:nvSpPr>
        <p:spPr>
          <a:xfrm>
            <a:off x="121920" y="975360"/>
            <a:ext cx="11927840" cy="5659120"/>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With respect to electric charges, there are three kinds of materials: </a:t>
            </a:r>
          </a:p>
          <a:p>
            <a:pPr marL="0" indent="0">
              <a:buNone/>
            </a:pPr>
            <a:endParaRPr lang="en-US" sz="3200" dirty="0">
              <a:latin typeface="Cambria" panose="02040503050406030204" pitchFamily="18" charset="0"/>
              <a:ea typeface="Cambria" panose="02040503050406030204" pitchFamily="18" charset="0"/>
            </a:endParaRPr>
          </a:p>
          <a:p>
            <a:r>
              <a:rPr lang="en-US" sz="3200" dirty="0">
                <a:latin typeface="Cambria" panose="02040503050406030204" pitchFamily="18" charset="0"/>
                <a:ea typeface="Cambria" panose="02040503050406030204" pitchFamily="18" charset="0"/>
              </a:rPr>
              <a:t>Conductors,</a:t>
            </a:r>
          </a:p>
          <a:p>
            <a:r>
              <a:rPr lang="en-US" sz="3200" dirty="0">
                <a:latin typeface="Cambria" panose="02040503050406030204" pitchFamily="18" charset="0"/>
                <a:ea typeface="Cambria" panose="02040503050406030204" pitchFamily="18" charset="0"/>
              </a:rPr>
              <a:t>Isolators(insulator), and </a:t>
            </a:r>
          </a:p>
          <a:p>
            <a:r>
              <a:rPr lang="en-US" sz="3200" dirty="0">
                <a:latin typeface="Cambria" panose="02040503050406030204" pitchFamily="18" charset="0"/>
                <a:ea typeface="Cambria" panose="02040503050406030204" pitchFamily="18" charset="0"/>
              </a:rPr>
              <a:t>Semiconductors.</a:t>
            </a:r>
          </a:p>
          <a:p>
            <a:endParaRPr lang="en-US" sz="3200" dirty="0">
              <a:latin typeface="Cambria" panose="02040503050406030204" pitchFamily="18" charset="0"/>
              <a:ea typeface="Cambria" panose="02040503050406030204" pitchFamily="18" charset="0"/>
            </a:endParaRPr>
          </a:p>
          <a:p>
            <a:pPr marL="0" indent="0" algn="just">
              <a:buNone/>
            </a:pPr>
            <a:r>
              <a:rPr lang="en-US" sz="3200" b="1" dirty="0">
                <a:solidFill>
                  <a:srgbClr val="C00000"/>
                </a:solidFill>
                <a:latin typeface="Cambria" panose="02040503050406030204" pitchFamily="18" charset="0"/>
                <a:ea typeface="Cambria" panose="02040503050406030204" pitchFamily="18" charset="0"/>
              </a:rPr>
              <a:t>“</a:t>
            </a:r>
            <a:r>
              <a:rPr lang="en-US" sz="2800" b="1" dirty="0">
                <a:solidFill>
                  <a:srgbClr val="C00000"/>
                </a:solidFill>
                <a:latin typeface="Cambria" panose="02040503050406030204" pitchFamily="18" charset="0"/>
                <a:ea typeface="Cambria" panose="02040503050406030204" pitchFamily="18" charset="0"/>
              </a:rPr>
              <a:t>The semiconductors are intermediate between conductors and isolators in their ability to conduct electricity. Among the elements, silicon and germanium are well-known examples</a:t>
            </a:r>
            <a:r>
              <a:rPr lang="en-US" sz="3200" b="1" dirty="0">
                <a:solidFill>
                  <a:srgbClr val="C00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215933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676849"/>
            <a:ext cx="11490960" cy="6022463"/>
          </a:xfrm>
        </p:spPr>
        <p:txBody>
          <a:bodyPr>
            <a:normAutofit/>
          </a:bodyPr>
          <a:lstStyle/>
          <a:p>
            <a:pPr marL="0" indent="0" algn="just">
              <a:buNone/>
            </a:pPr>
            <a:r>
              <a:rPr lang="en-US" sz="2800" b="1" dirty="0">
                <a:solidFill>
                  <a:srgbClr val="7030A0"/>
                </a:solidFill>
                <a:latin typeface="Cambria" panose="02040503050406030204" pitchFamily="18" charset="0"/>
                <a:ea typeface="Cambria" panose="02040503050406030204" pitchFamily="18" charset="0"/>
              </a:rPr>
              <a:t>Strain Sensitivity of a Resistor:</a:t>
            </a:r>
          </a:p>
          <a:p>
            <a:pPr algn="just"/>
            <a:r>
              <a:rPr lang="en-US" sz="2400" dirty="0">
                <a:latin typeface="Cambria" panose="02040503050406030204" pitchFamily="18" charset="0"/>
                <a:ea typeface="Cambria" panose="02040503050406030204" pitchFamily="18" charset="0"/>
              </a:rPr>
              <a:t>If a cylindrical conductor (wire) is stretched by the applied force F. Volume v of the material stays constant.</a:t>
            </a:r>
          </a:p>
          <a:p>
            <a:pPr algn="just"/>
            <a:r>
              <a:rPr lang="en-US" sz="2400" dirty="0">
                <a:latin typeface="Cambria" panose="02040503050406030204" pitchFamily="18" charset="0"/>
                <a:ea typeface="Cambria" panose="02040503050406030204" pitchFamily="18" charset="0"/>
              </a:rPr>
              <a:t>while the length increases, and the cross-sectional area becomes smaller. So</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sensitivity of the wire resistor with respect to the elongation is:</a:t>
            </a: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dirty="0"/>
          </a:p>
          <a:p>
            <a:pPr algn="just"/>
            <a:r>
              <a:rPr lang="en-US" sz="2400" dirty="0">
                <a:latin typeface="Cambria" panose="02040503050406030204" pitchFamily="18" charset="0"/>
                <a:ea typeface="Cambria" panose="02040503050406030204" pitchFamily="18" charset="0"/>
              </a:rPr>
              <a:t>The strain sensitivity of a wire becomes higher for the longer and thinner wires with a high specific resistivity</a:t>
            </a:r>
          </a:p>
          <a:p>
            <a:pPr algn="just"/>
            <a:endParaRPr lang="en-US" sz="2400" dirty="0"/>
          </a:p>
          <a:p>
            <a:pPr algn="just"/>
            <a:r>
              <a:rPr lang="en-US" sz="2400" dirty="0"/>
              <a:t>Se is known as the gauge factor or sensitivity of the strain gauge element</a:t>
            </a:r>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EAEBB05-1177-B454-3BB4-549CC9D3E287}"/>
              </a:ext>
            </a:extLst>
          </p:cNvPr>
          <p:cNvPicPr>
            <a:picLocks noChangeAspect="1"/>
          </p:cNvPicPr>
          <p:nvPr/>
        </p:nvPicPr>
        <p:blipFill>
          <a:blip r:embed="rId2"/>
          <a:stretch>
            <a:fillRect/>
          </a:stretch>
        </p:blipFill>
        <p:spPr>
          <a:xfrm>
            <a:off x="4253865" y="2722562"/>
            <a:ext cx="1333500" cy="857250"/>
          </a:xfrm>
          <a:prstGeom prst="rect">
            <a:avLst/>
          </a:prstGeom>
        </p:spPr>
      </p:pic>
      <p:pic>
        <p:nvPicPr>
          <p:cNvPr id="7" name="Picture 6">
            <a:extLst>
              <a:ext uri="{FF2B5EF4-FFF2-40B4-BE49-F238E27FC236}">
                <a16:creationId xmlns:a16="http://schemas.microsoft.com/office/drawing/2014/main" id="{5B303CC6-4B8D-C91E-03FD-49AC9B329F8F}"/>
              </a:ext>
            </a:extLst>
          </p:cNvPr>
          <p:cNvPicPr>
            <a:picLocks noChangeAspect="1"/>
          </p:cNvPicPr>
          <p:nvPr/>
        </p:nvPicPr>
        <p:blipFill>
          <a:blip r:embed="rId3"/>
          <a:stretch>
            <a:fillRect/>
          </a:stretch>
        </p:blipFill>
        <p:spPr>
          <a:xfrm>
            <a:off x="4182427" y="3895279"/>
            <a:ext cx="1543050" cy="923925"/>
          </a:xfrm>
          <a:prstGeom prst="rect">
            <a:avLst/>
          </a:prstGeom>
        </p:spPr>
      </p:pic>
      <p:pic>
        <p:nvPicPr>
          <p:cNvPr id="9" name="Picture 8">
            <a:extLst>
              <a:ext uri="{FF2B5EF4-FFF2-40B4-BE49-F238E27FC236}">
                <a16:creationId xmlns:a16="http://schemas.microsoft.com/office/drawing/2014/main" id="{68BCD8C8-9320-A67C-7A7F-C6AE70BF5265}"/>
              </a:ext>
            </a:extLst>
          </p:cNvPr>
          <p:cNvPicPr>
            <a:picLocks noChangeAspect="1"/>
          </p:cNvPicPr>
          <p:nvPr/>
        </p:nvPicPr>
        <p:blipFill>
          <a:blip r:embed="rId4"/>
          <a:stretch>
            <a:fillRect/>
          </a:stretch>
        </p:blipFill>
        <p:spPr>
          <a:xfrm>
            <a:off x="4328795" y="5385433"/>
            <a:ext cx="1685925" cy="981075"/>
          </a:xfrm>
          <a:prstGeom prst="rect">
            <a:avLst/>
          </a:prstGeom>
        </p:spPr>
      </p:pic>
    </p:spTree>
    <p:extLst>
      <p:ext uri="{BB962C8B-B14F-4D97-AF65-F5344CB8AC3E}">
        <p14:creationId xmlns:p14="http://schemas.microsoft.com/office/powerpoint/2010/main" val="177914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676849"/>
            <a:ext cx="11490960" cy="6022463"/>
          </a:xfrm>
        </p:spPr>
        <p:txBody>
          <a:bodyPr>
            <a:normAutofit/>
          </a:bodyPr>
          <a:lstStyle/>
          <a:p>
            <a:pPr marL="0" indent="0" algn="just">
              <a:buNone/>
            </a:pPr>
            <a:r>
              <a:rPr lang="en-US" sz="2800" b="1" dirty="0">
                <a:solidFill>
                  <a:srgbClr val="7030A0"/>
                </a:solidFill>
                <a:latin typeface="Cambria" panose="02040503050406030204" pitchFamily="18" charset="0"/>
                <a:ea typeface="Cambria" panose="02040503050406030204" pitchFamily="18" charset="0"/>
              </a:rPr>
              <a:t>Moisture Sensitivity of a Resistor:</a:t>
            </a:r>
          </a:p>
          <a:p>
            <a:pPr algn="just"/>
            <a:r>
              <a:rPr lang="en-US" sz="2800" dirty="0">
                <a:latin typeface="Cambria" panose="02040503050406030204" pitchFamily="18" charset="0"/>
                <a:ea typeface="Cambria" panose="02040503050406030204" pitchFamily="18" charset="0"/>
              </a:rPr>
              <a:t>ρ is also affected by the  amount of moisture that can be absorbed by the resistor</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 A moisture-dependent resistor can be fabricated of a hygroscopic material whose specific resistivity is strongly influenced by the concentration of the absorbed water molecules.</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 The resistive humidity sensors are called </a:t>
            </a:r>
            <a:r>
              <a:rPr lang="en-US" sz="2800" dirty="0" err="1">
                <a:latin typeface="Cambria" panose="02040503050406030204" pitchFamily="18" charset="0"/>
                <a:ea typeface="Cambria" panose="02040503050406030204" pitchFamily="18" charset="0"/>
              </a:rPr>
              <a:t>hygristors</a:t>
            </a:r>
            <a:r>
              <a:rPr lang="en-US" sz="2800" dirty="0">
                <a:latin typeface="Cambria" panose="02040503050406030204" pitchFamily="18" charset="0"/>
                <a:ea typeface="Cambria" panose="02040503050406030204" pitchFamily="18" charset="0"/>
              </a:rPr>
              <a:t>.</a:t>
            </a:r>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4731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158688"/>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676849"/>
            <a:ext cx="11490960" cy="6022463"/>
          </a:xfrm>
        </p:spPr>
        <p:txBody>
          <a:bodyPr>
            <a:normAutofit/>
          </a:bodyPr>
          <a:lstStyle/>
          <a:p>
            <a:pPr marL="0" indent="0" algn="just">
              <a:buNone/>
            </a:pPr>
            <a:r>
              <a:rPr lang="en-US" sz="3200" b="1" dirty="0">
                <a:solidFill>
                  <a:srgbClr val="7030A0"/>
                </a:solidFill>
                <a:latin typeface="Cambria" panose="02040503050406030204" pitchFamily="18" charset="0"/>
                <a:ea typeface="Cambria" panose="02040503050406030204" pitchFamily="18" charset="0"/>
              </a:rPr>
              <a:t>Moisture Sensitivity of a Resistor:</a:t>
            </a:r>
          </a:p>
          <a:p>
            <a:pPr marL="0" indent="0" algn="just">
              <a:buNone/>
            </a:pPr>
            <a:endParaRPr lang="en-US" sz="3600" b="1" dirty="0">
              <a:solidFill>
                <a:srgbClr val="7030A0"/>
              </a:solidFill>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electrodes are conductors where the space between them is covered by hygroscopic semiconductive gel that forms a matrix to suspend conductive particles.</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err="1">
                <a:latin typeface="Cambria" panose="02040503050406030204" pitchFamily="18" charset="0"/>
                <a:ea typeface="Cambria" panose="02040503050406030204" pitchFamily="18" charset="0"/>
              </a:rPr>
              <a:t>Hygristors</a:t>
            </a:r>
            <a:r>
              <a:rPr lang="en-US" sz="2800" dirty="0">
                <a:latin typeface="Cambria" panose="02040503050406030204" pitchFamily="18" charset="0"/>
                <a:ea typeface="Cambria" panose="02040503050406030204" pitchFamily="18" charset="0"/>
              </a:rPr>
              <a:t> are active sensors; that is, they require an excitation signal to produce an electrical output</a:t>
            </a:r>
            <a:r>
              <a:rPr lang="en-US" sz="2800" b="1" dirty="0">
                <a:latin typeface="Cambria" panose="02040503050406030204" pitchFamily="18" charset="0"/>
                <a:ea typeface="Cambria" panose="02040503050406030204" pitchFamily="18" charset="0"/>
              </a:rPr>
              <a:t>.</a:t>
            </a: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9342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464503"/>
            <a:ext cx="11490960" cy="6234810"/>
          </a:xfrm>
        </p:spPr>
        <p:txBody>
          <a:bodyPr>
            <a:normAutofit/>
          </a:bodyPr>
          <a:lstStyle/>
          <a:p>
            <a:pPr marL="0" indent="0" algn="just">
              <a:buNone/>
            </a:pPr>
            <a:r>
              <a:rPr lang="en-US" sz="2800" b="1" dirty="0">
                <a:solidFill>
                  <a:srgbClr val="7030A0"/>
                </a:solidFill>
                <a:latin typeface="Cambria" panose="02040503050406030204" pitchFamily="18" charset="0"/>
                <a:ea typeface="Cambria" panose="02040503050406030204" pitchFamily="18" charset="0"/>
              </a:rPr>
              <a:t>Moisture Sensitivity of a Resistor:</a:t>
            </a:r>
          </a:p>
          <a:p>
            <a:pPr algn="just"/>
            <a:endParaRPr lang="en-US" sz="2400" dirty="0"/>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718EDF7-94C2-F450-B647-BDA814770A9D}"/>
              </a:ext>
            </a:extLst>
          </p:cNvPr>
          <p:cNvPicPr>
            <a:picLocks noChangeAspect="1"/>
          </p:cNvPicPr>
          <p:nvPr/>
        </p:nvPicPr>
        <p:blipFill>
          <a:blip r:embed="rId2"/>
          <a:stretch>
            <a:fillRect/>
          </a:stretch>
        </p:blipFill>
        <p:spPr>
          <a:xfrm>
            <a:off x="350520" y="1073434"/>
            <a:ext cx="4295775" cy="5162550"/>
          </a:xfrm>
          <a:prstGeom prst="rect">
            <a:avLst/>
          </a:prstGeom>
        </p:spPr>
      </p:pic>
      <p:pic>
        <p:nvPicPr>
          <p:cNvPr id="9" name="Picture 8">
            <a:extLst>
              <a:ext uri="{FF2B5EF4-FFF2-40B4-BE49-F238E27FC236}">
                <a16:creationId xmlns:a16="http://schemas.microsoft.com/office/drawing/2014/main" id="{0B42BF7E-97F4-43D4-6696-8F453C5F6312}"/>
              </a:ext>
            </a:extLst>
          </p:cNvPr>
          <p:cNvPicPr>
            <a:picLocks noChangeAspect="1"/>
          </p:cNvPicPr>
          <p:nvPr/>
        </p:nvPicPr>
        <p:blipFill>
          <a:blip r:embed="rId3"/>
          <a:stretch>
            <a:fillRect/>
          </a:stretch>
        </p:blipFill>
        <p:spPr>
          <a:xfrm>
            <a:off x="4646295" y="982662"/>
            <a:ext cx="7471702" cy="5410835"/>
          </a:xfrm>
          <a:prstGeom prst="rect">
            <a:avLst/>
          </a:prstGeom>
        </p:spPr>
      </p:pic>
    </p:spTree>
    <p:extLst>
      <p:ext uri="{BB962C8B-B14F-4D97-AF65-F5344CB8AC3E}">
        <p14:creationId xmlns:p14="http://schemas.microsoft.com/office/powerpoint/2010/main" val="437516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Resistance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Piezoelectric Effect is the ability of certain materials to generate an electric charge in response to applied mechanical stress.</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effect exists in natural crystals, such as quartz (chemical formula SiO2)</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It is said that piezoelectric material possesses ferroelectric properties.</a:t>
            </a: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21093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400" b="1" dirty="0">
                <a:latin typeface="Cambria" panose="02040503050406030204" pitchFamily="18" charset="0"/>
                <a:ea typeface="Cambria" panose="02040503050406030204" pitchFamily="18" charset="0"/>
              </a:rPr>
              <a:t>Piezoelectric effect in quartz crystal</a:t>
            </a: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6E22E54B-21CA-8876-8BE8-3A5397D617AD}"/>
              </a:ext>
            </a:extLst>
          </p:cNvPr>
          <p:cNvPicPr>
            <a:picLocks noChangeAspect="1"/>
          </p:cNvPicPr>
          <p:nvPr/>
        </p:nvPicPr>
        <p:blipFill>
          <a:blip r:embed="rId2"/>
          <a:stretch>
            <a:fillRect/>
          </a:stretch>
        </p:blipFill>
        <p:spPr>
          <a:xfrm>
            <a:off x="264160" y="2689180"/>
            <a:ext cx="10654738" cy="3640500"/>
          </a:xfrm>
          <a:prstGeom prst="rect">
            <a:avLst/>
          </a:prstGeom>
        </p:spPr>
      </p:pic>
    </p:spTree>
    <p:extLst>
      <p:ext uri="{BB962C8B-B14F-4D97-AF65-F5344CB8AC3E}">
        <p14:creationId xmlns:p14="http://schemas.microsoft.com/office/powerpoint/2010/main" val="834311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fontScale="92500" lnSpcReduction="10000"/>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endParaRPr lang="en-US" sz="2400" dirty="0">
              <a:latin typeface="Cambria" panose="02040503050406030204" pitchFamily="18" charset="0"/>
              <a:ea typeface="Cambria" panose="02040503050406030204" pitchFamily="18" charset="0"/>
            </a:endParaRPr>
          </a:p>
          <a:p>
            <a:pPr algn="just"/>
            <a:r>
              <a:rPr lang="en-US" sz="2800" b="1" dirty="0">
                <a:latin typeface="Cambria" panose="02040503050406030204" pitchFamily="18" charset="0"/>
                <a:ea typeface="Cambria" panose="02040503050406030204" pitchFamily="18" charset="0"/>
              </a:rPr>
              <a:t>A quartz crystal is having one silicon, Si, and two oxygen, O2,. </a:t>
            </a:r>
          </a:p>
          <a:p>
            <a:pPr algn="just"/>
            <a:r>
              <a:rPr lang="en-US" sz="2800" b="1" dirty="0">
                <a:latin typeface="Cambria" panose="02040503050406030204" pitchFamily="18" charset="0"/>
                <a:ea typeface="Cambria" panose="02040503050406030204" pitchFamily="18" charset="0"/>
              </a:rPr>
              <a:t>In a single crystal-cell, there are three atoms of silicon and six oxygen atoms. </a:t>
            </a:r>
          </a:p>
          <a:p>
            <a:pPr algn="just"/>
            <a:r>
              <a:rPr lang="en-US" sz="2800" b="1" dirty="0">
                <a:latin typeface="Cambria" panose="02040503050406030204" pitchFamily="18" charset="0"/>
                <a:ea typeface="Cambria" panose="02040503050406030204" pitchFamily="18" charset="0"/>
              </a:rPr>
              <a:t>Oxygen is being lumped in pairs. Each silicon atom carries four positive charges and a pair of oxygen atoms carries four negative charges (two per atom).  Therefore a quartz cell is electrically neutral under the no-stress conditions.</a:t>
            </a:r>
          </a:p>
          <a:p>
            <a:pPr algn="just"/>
            <a:r>
              <a:rPr lang="en-US" sz="2800" b="1" dirty="0">
                <a:latin typeface="Cambria" panose="02040503050406030204" pitchFamily="18" charset="0"/>
                <a:ea typeface="Cambria" panose="02040503050406030204" pitchFamily="18" charset="0"/>
              </a:rPr>
              <a:t>When external force, </a:t>
            </a:r>
            <a:r>
              <a:rPr lang="en-US" sz="2800" b="1" dirty="0" err="1">
                <a:latin typeface="Cambria" panose="02040503050406030204" pitchFamily="18" charset="0"/>
                <a:ea typeface="Cambria" panose="02040503050406030204" pitchFamily="18" charset="0"/>
              </a:rPr>
              <a:t>Fx</a:t>
            </a:r>
            <a:r>
              <a:rPr lang="en-US" sz="2800" b="1" dirty="0">
                <a:latin typeface="Cambria" panose="02040503050406030204" pitchFamily="18" charset="0"/>
                <a:ea typeface="Cambria" panose="02040503050406030204" pitchFamily="18" charset="0"/>
              </a:rPr>
              <a:t>, is applied along the x-axis, the hexagonal lattice become deformed. </a:t>
            </a:r>
          </a:p>
          <a:p>
            <a:pPr algn="just"/>
            <a:r>
              <a:rPr lang="en-US" sz="2800" b="1" dirty="0">
                <a:latin typeface="Cambria" panose="02040503050406030204" pitchFamily="18" charset="0"/>
                <a:ea typeface="Cambria" panose="02040503050406030204" pitchFamily="18" charset="0"/>
              </a:rPr>
              <a:t>a positive charge is built up at the silicon atom side and the negative at the oxygen pair side. </a:t>
            </a:r>
          </a:p>
          <a:p>
            <a:pPr algn="just"/>
            <a:r>
              <a:rPr lang="en-US" sz="2800" b="1" dirty="0">
                <a:latin typeface="Cambria" panose="02040503050406030204" pitchFamily="18" charset="0"/>
                <a:ea typeface="Cambria" panose="02040503050406030204" pitchFamily="18" charset="0"/>
              </a:rPr>
              <a:t>Thus, the crystal develops an electric charge disbalance along the y-axis.</a:t>
            </a: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6416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endParaRPr lang="en-IN" sz="2800" b="1" dirty="0">
              <a:latin typeface="Cambria" panose="02040503050406030204" pitchFamily="18" charset="0"/>
              <a:ea typeface="Cambria" panose="02040503050406030204" pitchFamily="18" charset="0"/>
            </a:endParaRPr>
          </a:p>
          <a:p>
            <a:pPr algn="just"/>
            <a:r>
              <a:rPr lang="en-US" sz="2400" dirty="0"/>
              <a:t>If the crystal is stretched along the x-axis a charge of opposite polarity is built along the y-axis, which is the result of a different deformation. This simple model illustrates that crystalline material can develop an electric charge on its surface in response to a mechanical deformation.</a:t>
            </a: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97947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r>
              <a:rPr lang="en-US" sz="2800" b="1" dirty="0">
                <a:latin typeface="Cambria" panose="02040503050406030204" pitchFamily="18" charset="0"/>
                <a:ea typeface="Cambria" panose="02040503050406030204" pitchFamily="18" charset="0"/>
              </a:rPr>
              <a:t>To pick up an electric charge, at least two conductive electrodes must be applied to the crystal at the opposite sides of the cut.</a:t>
            </a:r>
            <a:endParaRPr lang="en-IN" sz="2800" b="1" dirty="0">
              <a:latin typeface="Cambria" panose="02040503050406030204" pitchFamily="18" charset="0"/>
              <a:ea typeface="Cambria" panose="02040503050406030204" pitchFamily="18" charset="0"/>
            </a:endParaRPr>
          </a:p>
          <a:p>
            <a:pPr marL="0" indent="0" algn="just">
              <a:buNone/>
            </a:pPr>
            <a:endParaRPr lang="en-US" sz="2400" dirty="0"/>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2456112-3B1A-7CDB-7A88-74CAD9264E79}"/>
              </a:ext>
            </a:extLst>
          </p:cNvPr>
          <p:cNvPicPr>
            <a:picLocks noChangeAspect="1"/>
          </p:cNvPicPr>
          <p:nvPr/>
        </p:nvPicPr>
        <p:blipFill>
          <a:blip r:embed="rId2"/>
          <a:stretch>
            <a:fillRect/>
          </a:stretch>
        </p:blipFill>
        <p:spPr>
          <a:xfrm>
            <a:off x="4205605" y="2391977"/>
            <a:ext cx="3943350" cy="4154935"/>
          </a:xfrm>
          <a:prstGeom prst="rect">
            <a:avLst/>
          </a:prstGeom>
        </p:spPr>
      </p:pic>
    </p:spTree>
    <p:extLst>
      <p:ext uri="{BB962C8B-B14F-4D97-AF65-F5344CB8AC3E}">
        <p14:creationId xmlns:p14="http://schemas.microsoft.com/office/powerpoint/2010/main" val="4223786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518161"/>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50520" y="731519"/>
            <a:ext cx="11490960" cy="5967793"/>
          </a:xfrm>
        </p:spPr>
        <p:txBody>
          <a:bodyPr>
            <a:normAutofit/>
          </a:bodyPr>
          <a:lstStyle/>
          <a:p>
            <a:pPr marL="0" indent="0" algn="just">
              <a:buNone/>
            </a:pPr>
            <a:r>
              <a:rPr lang="en-IN" sz="3200" dirty="0">
                <a:latin typeface="Cambria" panose="02040503050406030204" pitchFamily="18" charset="0"/>
                <a:ea typeface="Cambria" panose="02040503050406030204" pitchFamily="18" charset="0"/>
              </a:rPr>
              <a:t>Piezoelectric Effect:</a:t>
            </a:r>
          </a:p>
          <a:p>
            <a:pPr marL="0" indent="0" algn="just">
              <a:buNone/>
            </a:pPr>
            <a:endParaRPr lang="en-US" sz="2400" dirty="0"/>
          </a:p>
          <a:p>
            <a:pPr algn="just"/>
            <a:r>
              <a:rPr lang="en-US" sz="2800" dirty="0">
                <a:latin typeface="Cambria" panose="02040503050406030204" pitchFamily="18" charset="0"/>
                <a:ea typeface="Cambria" panose="02040503050406030204" pitchFamily="18" charset="0"/>
              </a:rPr>
              <a:t>a piezoelectric sensor becomes a capacitor with a dielectric material in between the metal plates, where the dielectric is a piezoelectric crystalline material. The dielectric acts as an electric charge generator, generating voltage V across the capacitor.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Although charge in a crystalline dielectric is formed at the location of an acting force, metal electrodes equalize charges along the surface, making the capacitor not selectively sensitive.</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25170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3" name="Content Placeholder 2">
            <a:extLst>
              <a:ext uri="{FF2B5EF4-FFF2-40B4-BE49-F238E27FC236}">
                <a16:creationId xmlns:a16="http://schemas.microsoft.com/office/drawing/2014/main" id="{4F428DCE-D528-2D25-1983-9C07740CE779}"/>
              </a:ext>
            </a:extLst>
          </p:cNvPr>
          <p:cNvSpPr>
            <a:spLocks noGrp="1"/>
          </p:cNvSpPr>
          <p:nvPr>
            <p:ph idx="1"/>
          </p:nvPr>
        </p:nvSpPr>
        <p:spPr>
          <a:xfrm>
            <a:off x="121920" y="975360"/>
            <a:ext cx="11927840" cy="5659120"/>
          </a:xfrm>
        </p:spPr>
        <p:txBody>
          <a:bodyPr>
            <a:normAutofit/>
          </a:bodyPr>
          <a:lstStyle/>
          <a:p>
            <a:pPr algn="just"/>
            <a:r>
              <a:rPr lang="en-US" sz="3200" dirty="0">
                <a:latin typeface="Cambria" panose="02040503050406030204" pitchFamily="18" charset="0"/>
                <a:ea typeface="Cambria" panose="02040503050406030204" pitchFamily="18" charset="0"/>
              </a:rPr>
              <a:t>In semiconductors, the electrical conductivity may be greatly increased by adding small amounts of other elements, traces of arsenic or boron are often added to silicon for this purpose.</a:t>
            </a:r>
          </a:p>
          <a:p>
            <a:pPr algn="just"/>
            <a:endParaRPr lang="en-US" sz="3200" dirty="0">
              <a:latin typeface="Cambria" panose="02040503050406030204" pitchFamily="18" charset="0"/>
              <a:ea typeface="Cambria" panose="02040503050406030204" pitchFamily="18" charset="0"/>
            </a:endParaRPr>
          </a:p>
          <a:p>
            <a:pPr algn="just"/>
            <a:endParaRPr lang="en-US" sz="3200" dirty="0">
              <a:latin typeface="Cambria" panose="02040503050406030204" pitchFamily="18" charset="0"/>
              <a:ea typeface="Cambria" panose="02040503050406030204" pitchFamily="18" charset="0"/>
            </a:endParaRPr>
          </a:p>
          <a:p>
            <a:pPr algn="just"/>
            <a:r>
              <a:rPr lang="en-US" sz="3200" dirty="0">
                <a:latin typeface="Cambria" panose="02040503050406030204" pitchFamily="18" charset="0"/>
                <a:ea typeface="Cambria" panose="02040503050406030204" pitchFamily="18" charset="0"/>
              </a:rPr>
              <a:t> For sensing technologies, semiconductors are exciting materials because their ability to conduct electricity can be manipulated by applying external inputs, like electric and magnetic fields and light.</a:t>
            </a:r>
          </a:p>
        </p:txBody>
      </p:sp>
    </p:spTree>
    <p:extLst>
      <p:ext uri="{BB962C8B-B14F-4D97-AF65-F5344CB8AC3E}">
        <p14:creationId xmlns:p14="http://schemas.microsoft.com/office/powerpoint/2010/main" val="1918330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fontScale="85000" lnSpcReduction="20000"/>
          </a:bodyPr>
          <a:lstStyle/>
          <a:p>
            <a:pPr marL="0" indent="0" algn="just">
              <a:buNone/>
            </a:pPr>
            <a:r>
              <a:rPr lang="en-IN" sz="3300" b="1" dirty="0">
                <a:latin typeface="Cambria" panose="02040503050406030204" pitchFamily="18" charset="0"/>
                <a:ea typeface="Cambria" panose="02040503050406030204" pitchFamily="18" charset="0"/>
              </a:rPr>
              <a:t>Piezoelectric Effect:</a:t>
            </a:r>
          </a:p>
          <a:p>
            <a:pPr marL="0" indent="0" algn="just">
              <a:buNone/>
            </a:pPr>
            <a:endParaRPr lang="en-US" sz="2400" dirty="0"/>
          </a:p>
          <a:p>
            <a:pPr algn="just"/>
            <a:r>
              <a:rPr lang="en-US" sz="2800" dirty="0">
                <a:latin typeface="Cambria" panose="02040503050406030204" pitchFamily="18" charset="0"/>
                <a:ea typeface="Cambria" panose="02040503050406030204" pitchFamily="18" charset="0"/>
              </a:rPr>
              <a:t>The strain in the material charges the capacitor. A piezoelectric sensor is a direct converter of mechanical stress into electricity.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piezoelectric effect is a reversible physical phenomenon.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means that stress produces electricity, while voltage applied across the crystal produces mechanical strain and Material deformation. So, the piezoelectric material can convert strain to electricity and convert electricity to strain.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It is possible by placing several electrodes on the crystal to use one pair of electrodes to deliver voltage to the crystal and cause strain, and the other pair of electrodes to pick up charge resulting from developed strain.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method is used quite extensively in various piezoelectric transducers and devices.</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1181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fontScale="85000" lnSpcReduction="20000"/>
          </a:bodyPr>
          <a:lstStyle/>
          <a:p>
            <a:pPr marL="0" indent="0" algn="just">
              <a:buNone/>
            </a:pPr>
            <a:r>
              <a:rPr lang="en-IN" sz="3300" b="1" dirty="0">
                <a:latin typeface="Cambria" panose="02040503050406030204" pitchFamily="18" charset="0"/>
                <a:ea typeface="Cambria" panose="02040503050406030204" pitchFamily="18" charset="0"/>
              </a:rPr>
              <a:t>Piezoelectric Effect:</a:t>
            </a:r>
          </a:p>
          <a:p>
            <a:pPr marL="0" indent="0" algn="just">
              <a:buNone/>
            </a:pPr>
            <a:endParaRPr lang="en-US" sz="2400" dirty="0"/>
          </a:p>
          <a:p>
            <a:pPr algn="just"/>
            <a:r>
              <a:rPr lang="en-US" sz="2800" dirty="0">
                <a:latin typeface="Cambria" panose="02040503050406030204" pitchFamily="18" charset="0"/>
                <a:ea typeface="Cambria" panose="02040503050406030204" pitchFamily="18" charset="0"/>
              </a:rPr>
              <a:t>The strain in the material charges the capacitor. A piezoelectric sensor is a direct converter of mechanical stress into electricity.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piezoelectric effect is a reversible physical phenomenon.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means that stress produces electricity, while voltage applied across the crystal produces mechanical strain and Material deformation. So, the piezoelectric material can convert strain to electricity and convert electricity to strain.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It is possible by placing several electrodes on the crystal to use one pair of electrodes to deliver voltage to the crystal and cause strain, and the other pair of electrodes to pick up charge resulting from developed strain.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method is used quite extensively in various piezoelectric transducers and devices.</a:t>
            </a:r>
          </a:p>
          <a:p>
            <a:pPr marL="0" indent="0" algn="ctr">
              <a:buNone/>
            </a:pPr>
            <a:r>
              <a:rPr lang="en-US" sz="2400" b="1" dirty="0"/>
              <a:t>“example in the crystal oscillators”</a:t>
            </a: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95150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  Piezoelectric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fontScale="85000" lnSpcReduction="20000"/>
          </a:bodyPr>
          <a:lstStyle/>
          <a:p>
            <a:pPr marL="0" indent="0" algn="just">
              <a:buNone/>
            </a:pPr>
            <a:r>
              <a:rPr lang="en-IN" sz="3300" b="1" dirty="0">
                <a:latin typeface="Cambria" panose="02040503050406030204" pitchFamily="18" charset="0"/>
                <a:ea typeface="Cambria" panose="02040503050406030204" pitchFamily="18" charset="0"/>
              </a:rPr>
              <a:t>Piezoelectric Effect:</a:t>
            </a:r>
          </a:p>
          <a:p>
            <a:pPr marL="0" indent="0" algn="just">
              <a:buNone/>
            </a:pPr>
            <a:endParaRPr lang="en-US" sz="2400" dirty="0"/>
          </a:p>
          <a:p>
            <a:pPr algn="just"/>
            <a:r>
              <a:rPr lang="en-US" sz="2800" dirty="0">
                <a:latin typeface="Cambria" panose="02040503050406030204" pitchFamily="18" charset="0"/>
                <a:ea typeface="Cambria" panose="02040503050406030204" pitchFamily="18" charset="0"/>
              </a:rPr>
              <a:t>The strain in the material charges the capacitor. A piezoelectric sensor is a direct converter of mechanical stress into electricity.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piezoelectric effect is a reversible physical phenomenon.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means that stress produces electricity, while voltage applied across the crystal produces mechanical strain and Material deformation. So, the piezoelectric material can convert strain to electricity and convert electricity to strain.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It is possible by placing several electrodes on the crystal to use one pair of electrodes to deliver voltage to the crystal and cause strain, and the other pair of electrodes to pick up charge resulting from developed strain.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This method is used quite extensively in various piezoelectric transducers and devices.</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74487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algn="just"/>
            <a:r>
              <a:rPr lang="en-US" sz="2800" dirty="0">
                <a:latin typeface="Cambria" panose="02040503050406030204" pitchFamily="18" charset="0"/>
                <a:ea typeface="Cambria" panose="02040503050406030204" pitchFamily="18" charset="0"/>
              </a:rPr>
              <a:t>The Hall sensors are widely used for detecting magnetic fields, position, and displacement of objects.</a:t>
            </a:r>
          </a:p>
          <a:p>
            <a:pPr marL="0" indent="0" algn="just">
              <a:buNone/>
            </a:pPr>
            <a:endParaRPr lang="en-IN"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effect is based on the interaction between moving electric carriers and the external magnetic field, known as Faraday’s law: the development of electromotive force as the electric charge moves in a magnetic field.</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q=1.6 *10</a:t>
            </a:r>
            <a:r>
              <a:rPr lang="en-US" sz="2800" baseline="30000" dirty="0">
                <a:latin typeface="Cambria" panose="02040503050406030204" pitchFamily="18" charset="0"/>
                <a:ea typeface="Cambria" panose="02040503050406030204" pitchFamily="18" charset="0"/>
              </a:rPr>
              <a:t>-19 </a:t>
            </a:r>
            <a:r>
              <a:rPr lang="en-US" sz="2800" dirty="0">
                <a:latin typeface="Cambria" panose="02040503050406030204" pitchFamily="18" charset="0"/>
                <a:ea typeface="Cambria" panose="02040503050406030204" pitchFamily="18" charset="0"/>
              </a:rPr>
              <a:t>C,</a:t>
            </a:r>
          </a:p>
          <a:p>
            <a:pPr marL="0" indent="0" algn="just">
              <a:buNone/>
            </a:pPr>
            <a:r>
              <a:rPr lang="en-US" sz="2800" dirty="0">
                <a:latin typeface="Cambria" panose="02040503050406030204" pitchFamily="18" charset="0"/>
                <a:ea typeface="Cambria" panose="02040503050406030204" pitchFamily="18" charset="0"/>
              </a:rPr>
              <a:t> v is the speed of an electron, </a:t>
            </a:r>
          </a:p>
          <a:p>
            <a:pPr marL="0" indent="0" algn="just">
              <a:buNone/>
            </a:pPr>
            <a:r>
              <a:rPr lang="en-US" sz="2800" dirty="0">
                <a:latin typeface="Cambria" panose="02040503050406030204" pitchFamily="18" charset="0"/>
                <a:ea typeface="Cambria" panose="02040503050406030204" pitchFamily="18" charset="0"/>
              </a:rPr>
              <a:t>and B is the magnetic field</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95CDEFB-6DBA-E22E-2B3D-0ED6DCE8DDF9}"/>
              </a:ext>
            </a:extLst>
          </p:cNvPr>
          <p:cNvPicPr>
            <a:picLocks noChangeAspect="1"/>
          </p:cNvPicPr>
          <p:nvPr/>
        </p:nvPicPr>
        <p:blipFill>
          <a:blip r:embed="rId2"/>
          <a:stretch>
            <a:fillRect/>
          </a:stretch>
        </p:blipFill>
        <p:spPr>
          <a:xfrm>
            <a:off x="4590732" y="4028440"/>
            <a:ext cx="1696641" cy="635000"/>
          </a:xfrm>
          <a:prstGeom prst="rect">
            <a:avLst/>
          </a:prstGeom>
        </p:spPr>
      </p:pic>
    </p:spTree>
    <p:extLst>
      <p:ext uri="{BB962C8B-B14F-4D97-AF65-F5344CB8AC3E}">
        <p14:creationId xmlns:p14="http://schemas.microsoft.com/office/powerpoint/2010/main" val="2627982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03200" y="508001"/>
            <a:ext cx="11785600" cy="6110032"/>
          </a:xfrm>
        </p:spPr>
        <p:txBody>
          <a:bodyPr>
            <a:normAutofit/>
          </a:bodyPr>
          <a:lstStyle/>
          <a:p>
            <a:pPr algn="just"/>
            <a:endParaRPr lang="en-IN" sz="3300" b="1" dirty="0">
              <a:latin typeface="Cambria" panose="02040503050406030204" pitchFamily="18" charset="0"/>
              <a:ea typeface="Cambria" panose="02040503050406030204" pitchFamily="18" charset="0"/>
            </a:endParaRPr>
          </a:p>
          <a:p>
            <a:pPr marL="0" indent="0" algn="just">
              <a:buNone/>
            </a:pPr>
            <a:endParaRPr lang="en-IN" sz="3300" b="1" dirty="0">
              <a:latin typeface="Cambria" panose="02040503050406030204" pitchFamily="18" charset="0"/>
              <a:ea typeface="Cambria" panose="02040503050406030204" pitchFamily="18" charset="0"/>
            </a:endParaRPr>
          </a:p>
          <a:p>
            <a:pPr marL="0" indent="0" algn="just">
              <a:buNone/>
            </a:pPr>
            <a:endParaRPr lang="en-US" sz="2400" dirty="0"/>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BEBB8A2A-32AD-9DCB-6DF5-79D22B81D98F}"/>
              </a:ext>
            </a:extLst>
          </p:cNvPr>
          <p:cNvPicPr>
            <a:picLocks noChangeAspect="1"/>
          </p:cNvPicPr>
          <p:nvPr/>
        </p:nvPicPr>
        <p:blipFill>
          <a:blip r:embed="rId2"/>
          <a:stretch>
            <a:fillRect/>
          </a:stretch>
        </p:blipFill>
        <p:spPr>
          <a:xfrm>
            <a:off x="4040405" y="1397768"/>
            <a:ext cx="4111190" cy="5368287"/>
          </a:xfrm>
          <a:prstGeom prst="rect">
            <a:avLst/>
          </a:prstGeom>
        </p:spPr>
      </p:pic>
    </p:spTree>
    <p:extLst>
      <p:ext uri="{BB962C8B-B14F-4D97-AF65-F5344CB8AC3E}">
        <p14:creationId xmlns:p14="http://schemas.microsoft.com/office/powerpoint/2010/main" val="2100807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Due to the magnetic field, the deflecting force shifts the moving electrons toward the right side of the strip, which becomes more negative than the left side.</a:t>
            </a:r>
          </a:p>
          <a:p>
            <a:pPr algn="just"/>
            <a:r>
              <a:rPr lang="en-US" sz="2800" dirty="0">
                <a:latin typeface="Cambria" panose="02040503050406030204" pitchFamily="18" charset="0"/>
                <a:ea typeface="Cambria" panose="02040503050406030204" pitchFamily="18" charset="0"/>
              </a:rPr>
              <a:t>The stronger the electric current and the stronger the magnetic field, the larger the number of shifted electrons. </a:t>
            </a:r>
          </a:p>
          <a:p>
            <a:pPr algn="just"/>
            <a:r>
              <a:rPr lang="en-US" sz="2800" dirty="0">
                <a:latin typeface="Cambria" panose="02040503050406030204" pitchFamily="18" charset="0"/>
                <a:ea typeface="Cambria" panose="02040503050406030204" pitchFamily="18" charset="0"/>
              </a:rPr>
              <a:t>The magnetic field and electric current produce the so-called transverse Hall potential difference V</a:t>
            </a:r>
            <a:r>
              <a:rPr lang="en-US" sz="2800" baseline="-25000" dirty="0">
                <a:latin typeface="Cambria" panose="02040503050406030204" pitchFamily="18" charset="0"/>
                <a:ea typeface="Cambria" panose="02040503050406030204" pitchFamily="18" charset="0"/>
              </a:rPr>
              <a:t>H</a:t>
            </a:r>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65752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The applications of the Hall Effect are in the sensor design:</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Hall sensors are used to detect the direction of the movement.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When a rectangular semiconductor slab is placed in a magnetic field, the force caused by the field deflects the charge carriers.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Such deflection helps to determine the movement of charge carriers in a particular direction.</a:t>
            </a:r>
          </a:p>
          <a:p>
            <a:pPr algn="just"/>
            <a:r>
              <a:rPr lang="en-IN" sz="2800" dirty="0">
                <a:latin typeface="Cambria" panose="02040503050406030204" pitchFamily="18" charset="0"/>
                <a:ea typeface="Cambria" panose="02040503050406030204" pitchFamily="18" charset="0"/>
              </a:rPr>
              <a:t> Proximity or position measurement</a:t>
            </a: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02665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894079"/>
            <a:ext cx="11785600" cy="5805233"/>
          </a:xfrm>
        </p:spPr>
        <p:txBody>
          <a:bodyPr>
            <a:normAutofit/>
          </a:bodyPr>
          <a:lstStyle/>
          <a:p>
            <a:pPr algn="just"/>
            <a:r>
              <a:rPr lang="en-US" sz="2400" dirty="0">
                <a:solidFill>
                  <a:srgbClr val="000000"/>
                </a:solidFill>
                <a:latin typeface="Cambria" panose="02040503050406030204" pitchFamily="18" charset="0"/>
                <a:ea typeface="Cambria" panose="02040503050406030204" pitchFamily="18" charset="0"/>
              </a:rPr>
              <a:t>H</a:t>
            </a:r>
            <a:r>
              <a:rPr lang="en-US" sz="2400" b="0" i="0" dirty="0">
                <a:solidFill>
                  <a:srgbClr val="000000"/>
                </a:solidFill>
                <a:effectLst/>
                <a:latin typeface="Cambria" panose="02040503050406030204" pitchFamily="18" charset="0"/>
                <a:ea typeface="Cambria" panose="02040503050406030204" pitchFamily="18" charset="0"/>
              </a:rPr>
              <a:t>all Effect sensors come with a built-in voltage regulator and DC Amplifiers that improve the device's output voltage and hysteresis.</a:t>
            </a:r>
            <a:endParaRPr lang="en-IN" sz="2400" b="1" dirty="0">
              <a:latin typeface="Cambria" panose="02040503050406030204" pitchFamily="18" charset="0"/>
              <a:ea typeface="Cambria" panose="02040503050406030204" pitchFamily="18" charset="0"/>
            </a:endParaRPr>
          </a:p>
          <a:p>
            <a:pPr marL="0" indent="0" algn="just">
              <a:buNone/>
            </a:pPr>
            <a:endParaRPr lang="en-US" sz="2400" dirty="0"/>
          </a:p>
          <a:p>
            <a:pPr marL="0" indent="0" algn="just">
              <a:buNone/>
            </a:pP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Integrated Hall ICs exist, which incorporate amplification, stabilization, and temperature compensation.</a:t>
            </a: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41CDE0E-3CA7-CFBB-D22A-FB692C99AB4E}"/>
              </a:ext>
            </a:extLst>
          </p:cNvPr>
          <p:cNvPicPr>
            <a:picLocks noChangeAspect="1"/>
          </p:cNvPicPr>
          <p:nvPr/>
        </p:nvPicPr>
        <p:blipFill>
          <a:blip r:embed="rId3"/>
          <a:stretch>
            <a:fillRect/>
          </a:stretch>
        </p:blipFill>
        <p:spPr>
          <a:xfrm>
            <a:off x="740546" y="1840895"/>
            <a:ext cx="9795374" cy="3715078"/>
          </a:xfrm>
          <a:prstGeom prst="rect">
            <a:avLst/>
          </a:prstGeom>
        </p:spPr>
      </p:pic>
    </p:spTree>
    <p:extLst>
      <p:ext uri="{BB962C8B-B14F-4D97-AF65-F5344CB8AC3E}">
        <p14:creationId xmlns:p14="http://schemas.microsoft.com/office/powerpoint/2010/main" val="1155742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lnSpcReduction="10000"/>
          </a:bodyPr>
          <a:lstStyle/>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The applications of the Hall Effect are in the sensor design:</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Magnetic Field Sensors.</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Hall sensors are used to detect the direction of the movement.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When a rectangular semiconductor slab is placed in a magnetic field, the force caused by the field deflects the charge carriers.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Such deflection helps to determine the movement of charge carriers in a particular direction.</a:t>
            </a:r>
          </a:p>
          <a:p>
            <a:pPr algn="just"/>
            <a:r>
              <a:rPr lang="en-IN" sz="2800" dirty="0">
                <a:latin typeface="Cambria" panose="02040503050406030204" pitchFamily="18" charset="0"/>
                <a:ea typeface="Cambria" panose="02040503050406030204" pitchFamily="18" charset="0"/>
              </a:rPr>
              <a:t> Proximity or position measurement</a:t>
            </a: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00567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linear Hall effect sensor is usually packaged in a four-terminal housing.</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 Terminals for applying the control current are called the control terminals and a resistance between them is called the control resistance Ri. </a:t>
            </a:r>
          </a:p>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The terminals where the output voltage is observed are called the differential output terminals and a resistance between them is called the differential output resistance, Ro</a:t>
            </a:r>
            <a:r>
              <a:rPr lang="en-US" sz="2400" dirty="0"/>
              <a:t>.</a:t>
            </a: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0500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9" name="Content Placeholder 8">
            <a:extLst>
              <a:ext uri="{FF2B5EF4-FFF2-40B4-BE49-F238E27FC236}">
                <a16:creationId xmlns:a16="http://schemas.microsoft.com/office/drawing/2014/main" id="{61165BA4-1B89-FB9B-535F-2401DA7D1B5D}"/>
              </a:ext>
            </a:extLst>
          </p:cNvPr>
          <p:cNvSpPr>
            <a:spLocks noGrp="1"/>
          </p:cNvSpPr>
          <p:nvPr>
            <p:ph idx="1"/>
          </p:nvPr>
        </p:nvSpPr>
        <p:spPr>
          <a:xfrm>
            <a:off x="254000" y="975360"/>
            <a:ext cx="11592560" cy="5496560"/>
          </a:xfrm>
        </p:spPr>
        <p:txBody>
          <a:bodyPr>
            <a:normAutofit lnSpcReduction="10000"/>
          </a:bodyPr>
          <a:lstStyle/>
          <a:p>
            <a:pPr algn="just"/>
            <a:r>
              <a:rPr lang="en-US" sz="3200" dirty="0">
                <a:latin typeface="Cambria" panose="02040503050406030204" pitchFamily="18" charset="0"/>
                <a:ea typeface="Cambria" panose="02040503050406030204" pitchFamily="18" charset="0"/>
              </a:rPr>
              <a:t>Consider an object which carries a positive electric charge q. </a:t>
            </a:r>
          </a:p>
          <a:p>
            <a:pPr algn="just"/>
            <a:r>
              <a:rPr lang="en-US" sz="3200" dirty="0">
                <a:latin typeface="Cambria" panose="02040503050406030204" pitchFamily="18" charset="0"/>
                <a:ea typeface="Cambria" panose="02040503050406030204" pitchFamily="18" charset="0"/>
              </a:rPr>
              <a:t>If a small positive electric test charge q</a:t>
            </a:r>
            <a:r>
              <a:rPr lang="en-US" sz="3200" baseline="-25000" dirty="0">
                <a:latin typeface="Cambria" panose="02040503050406030204" pitchFamily="18" charset="0"/>
                <a:ea typeface="Cambria" panose="02040503050406030204" pitchFamily="18" charset="0"/>
              </a:rPr>
              <a:t>0</a:t>
            </a:r>
            <a:r>
              <a:rPr lang="en-US" sz="3200" dirty="0">
                <a:latin typeface="Cambria" panose="02040503050406030204" pitchFamily="18" charset="0"/>
                <a:ea typeface="Cambria" panose="02040503050406030204" pitchFamily="18" charset="0"/>
              </a:rPr>
              <a:t> is positioned in the vicinity of a charged object, It will be subjected to a repelling electric force. </a:t>
            </a:r>
          </a:p>
          <a:p>
            <a:pPr algn="just"/>
            <a:r>
              <a:rPr lang="en-US" sz="3200" dirty="0">
                <a:latin typeface="Cambria" panose="02040503050406030204" pitchFamily="18" charset="0"/>
                <a:ea typeface="Cambria" panose="02040503050406030204" pitchFamily="18" charset="0"/>
              </a:rPr>
              <a:t>If we place a negative charge on the object, it will attract the test charge.</a:t>
            </a:r>
          </a:p>
          <a:p>
            <a:pPr algn="just"/>
            <a:r>
              <a:rPr lang="en-US" sz="3200" dirty="0">
                <a:latin typeface="Cambria" panose="02040503050406030204" pitchFamily="18" charset="0"/>
                <a:ea typeface="Cambria" panose="02040503050406030204" pitchFamily="18" charset="0"/>
              </a:rPr>
              <a:t>In a vector form, the small charge will have repelling (attracting) force f. </a:t>
            </a:r>
          </a:p>
          <a:p>
            <a:pPr marL="0" indent="0" algn="ctr">
              <a:buNone/>
            </a:pPr>
            <a:r>
              <a:rPr lang="en-US" sz="3200" dirty="0">
                <a:latin typeface="Cambria" panose="02040503050406030204" pitchFamily="18" charset="0"/>
                <a:ea typeface="Cambria" panose="02040503050406030204" pitchFamily="18" charset="0"/>
              </a:rPr>
              <a:t>“</a:t>
            </a:r>
            <a:r>
              <a:rPr lang="en-US" sz="3200" b="1" dirty="0">
                <a:solidFill>
                  <a:srgbClr val="C00000"/>
                </a:solidFill>
                <a:latin typeface="Cambria" panose="02040503050406030204" pitchFamily="18" charset="0"/>
                <a:ea typeface="Cambria" panose="02040503050406030204" pitchFamily="18" charset="0"/>
              </a:rPr>
              <a:t>the test charge is subjected to force without a physical contact between charges means that the volume of space which is occupied by the test charge may be characterized by a so-called electric field”</a:t>
            </a:r>
            <a:endParaRPr lang="en-IN" sz="3200" b="1"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69289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8E3161A-DB71-4D2A-58C7-8B2A3693495D}"/>
              </a:ext>
            </a:extLst>
          </p:cNvPr>
          <p:cNvPicPr>
            <a:picLocks noChangeAspect="1"/>
          </p:cNvPicPr>
          <p:nvPr/>
        </p:nvPicPr>
        <p:blipFill>
          <a:blip r:embed="rId2"/>
          <a:stretch>
            <a:fillRect/>
          </a:stretch>
        </p:blipFill>
        <p:spPr>
          <a:xfrm>
            <a:off x="1646873" y="778700"/>
            <a:ext cx="8232404" cy="5731193"/>
          </a:xfrm>
          <a:prstGeom prst="rect">
            <a:avLst/>
          </a:prstGeom>
        </p:spPr>
      </p:pic>
    </p:spTree>
    <p:extLst>
      <p:ext uri="{BB962C8B-B14F-4D97-AF65-F5344CB8AC3E}">
        <p14:creationId xmlns:p14="http://schemas.microsoft.com/office/powerpoint/2010/main" val="223665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 Sensor</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08BBFA2-9125-F652-0F4F-0D6E71098B5F}"/>
              </a:ext>
            </a:extLst>
          </p:cNvPr>
          <p:cNvPicPr>
            <a:picLocks noChangeAspect="1"/>
          </p:cNvPicPr>
          <p:nvPr/>
        </p:nvPicPr>
        <p:blipFill>
          <a:blip r:embed="rId2"/>
          <a:stretch>
            <a:fillRect/>
          </a:stretch>
        </p:blipFill>
        <p:spPr>
          <a:xfrm>
            <a:off x="508000" y="1745486"/>
            <a:ext cx="11033760" cy="3617237"/>
          </a:xfrm>
          <a:prstGeom prst="rect">
            <a:avLst/>
          </a:prstGeom>
        </p:spPr>
      </p:pic>
    </p:spTree>
    <p:extLst>
      <p:ext uri="{BB962C8B-B14F-4D97-AF65-F5344CB8AC3E}">
        <p14:creationId xmlns:p14="http://schemas.microsoft.com/office/powerpoint/2010/main" val="1475349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 Sensor</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In a discrete Hall Effect sensor, a built-in interface circuit may contain a threshold device, thus making an integrated sensor a two-state device.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It generates “zero” when magnetic field strength is below the threshold and </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Produces “one” when the magnetic field is strong enough to cross the threshold.</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36720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 Sensor Examples</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dirty="0">
                <a:latin typeface="Cambria" panose="02040503050406030204" pitchFamily="18" charset="0"/>
                <a:ea typeface="Cambria" panose="02040503050406030204" pitchFamily="18" charset="0"/>
              </a:rPr>
              <a:t>Liquid level detector:</a:t>
            </a: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3DA94D0-25FE-BE82-E1D3-9B5699751413}"/>
              </a:ext>
            </a:extLst>
          </p:cNvPr>
          <p:cNvPicPr>
            <a:picLocks noChangeAspect="1"/>
          </p:cNvPicPr>
          <p:nvPr/>
        </p:nvPicPr>
        <p:blipFill>
          <a:blip r:embed="rId2"/>
          <a:stretch>
            <a:fillRect/>
          </a:stretch>
        </p:blipFill>
        <p:spPr>
          <a:xfrm>
            <a:off x="3230244" y="1498730"/>
            <a:ext cx="5273675" cy="5267325"/>
          </a:xfrm>
          <a:prstGeom prst="rect">
            <a:avLst/>
          </a:prstGeom>
        </p:spPr>
      </p:pic>
    </p:spTree>
    <p:extLst>
      <p:ext uri="{BB962C8B-B14F-4D97-AF65-F5344CB8AC3E}">
        <p14:creationId xmlns:p14="http://schemas.microsoft.com/office/powerpoint/2010/main" val="2794889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Hall effect Sensor Examples</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lnSpcReduction="10000"/>
          </a:bodyPr>
          <a:lstStyle/>
          <a:p>
            <a:pPr marL="0" indent="0" algn="just">
              <a:buNone/>
            </a:pPr>
            <a:r>
              <a:rPr lang="en-US" sz="2800" dirty="0">
                <a:latin typeface="Cambria" panose="02040503050406030204" pitchFamily="18" charset="0"/>
                <a:ea typeface="Cambria" panose="02040503050406030204" pitchFamily="18" charset="0"/>
              </a:rPr>
              <a:t>Liquid level detector:</a:t>
            </a:r>
          </a:p>
          <a:p>
            <a:pPr algn="just"/>
            <a:endParaRPr lang="en-US" sz="2800"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permanent magnet is embedded inside a float having a hole in the center. The float can freely slide up and down over the pole that is positioned inside the tank containing liquid. The float position corresponds to the liquid level.</a:t>
            </a:r>
          </a:p>
          <a:p>
            <a:pPr algn="just"/>
            <a:r>
              <a:rPr lang="en-US" sz="2800" dirty="0">
                <a:latin typeface="Cambria" panose="02040503050406030204" pitchFamily="18" charset="0"/>
                <a:ea typeface="Cambria" panose="02040503050406030204" pitchFamily="18" charset="0"/>
              </a:rPr>
              <a:t>Hall sensor is mounted at the top of the pole which should be fabricated on a nonmagnetic material. </a:t>
            </a:r>
          </a:p>
          <a:p>
            <a:pPr algn="just"/>
            <a:r>
              <a:rPr lang="en-US" sz="2800" dirty="0">
                <a:latin typeface="Cambria" panose="02040503050406030204" pitchFamily="18" charset="0"/>
                <a:ea typeface="Cambria" panose="02040503050406030204" pitchFamily="18" charset="0"/>
              </a:rPr>
              <a:t>When the liquid level rises and reaches the detection level (release point), the Hall switch triggers and sends signal to the monitoring device. When the liquid level drops below the release point plus the threshold hysteresis, the output voltage changes indicating that the liquid level dropped. </a:t>
            </a:r>
          </a:p>
          <a:p>
            <a:pPr algn="just"/>
            <a:r>
              <a:rPr lang="en-US" sz="2800" dirty="0">
                <a:latin typeface="Cambria" panose="02040503050406030204" pitchFamily="18" charset="0"/>
                <a:ea typeface="Cambria" panose="02040503050406030204" pitchFamily="18" charset="0"/>
              </a:rPr>
              <a:t>The detection point depends on the key factors—the magnet strength and shape, the Hall sensor’s sensitivity, the hysteresis, and presence of ferromagnetic components in the vicinity of the Hall sensor</a:t>
            </a:r>
          </a:p>
          <a:p>
            <a:pPr algn="just"/>
            <a:endParaRPr lang="en-US" sz="2400" dirty="0"/>
          </a:p>
          <a:p>
            <a:pPr marL="0" indent="0" algn="just">
              <a:buNone/>
            </a:pPr>
            <a:endParaRPr lang="en-IN" sz="2800" b="1"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8902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fontScale="77500" lnSpcReduction="20000"/>
          </a:bodyPr>
          <a:lstStyle/>
          <a:p>
            <a:pPr marL="0" indent="0" algn="just">
              <a:buNone/>
            </a:pPr>
            <a:endParaRPr lang="en-US" sz="3200" b="1" dirty="0">
              <a:latin typeface="Cambria" panose="02040503050406030204" pitchFamily="18" charset="0"/>
              <a:ea typeface="Cambria" panose="02040503050406030204" pitchFamily="18" charset="0"/>
            </a:endParaRPr>
          </a:p>
          <a:p>
            <a:pPr marL="0" indent="0" algn="just">
              <a:buNone/>
            </a:pPr>
            <a:r>
              <a:rPr lang="en-US" sz="3200" b="1" dirty="0">
                <a:latin typeface="Cambria" panose="02040503050406030204" pitchFamily="18" charset="0"/>
                <a:ea typeface="Cambria" panose="02040503050406030204" pitchFamily="18" charset="0"/>
              </a:rPr>
              <a:t>Force Sensor types</a:t>
            </a:r>
          </a:p>
          <a:p>
            <a:pPr marL="0" indent="0" algn="just">
              <a:buNone/>
            </a:pPr>
            <a:endParaRPr lang="en-US" sz="3200" b="1" dirty="0">
              <a:latin typeface="Cambria" panose="02040503050406030204" pitchFamily="18" charset="0"/>
              <a:ea typeface="Cambria" panose="02040503050406030204" pitchFamily="18" charset="0"/>
            </a:endParaRPr>
          </a:p>
          <a:p>
            <a:pPr algn="just"/>
            <a:r>
              <a:rPr lang="en-US" sz="3200" dirty="0">
                <a:latin typeface="Cambria" panose="02040503050406030204" pitchFamily="18" charset="0"/>
                <a:ea typeface="Cambria" panose="02040503050406030204" pitchFamily="18" charset="0"/>
              </a:rPr>
              <a:t>quantitative and </a:t>
            </a:r>
          </a:p>
          <a:p>
            <a:pPr algn="just"/>
            <a:r>
              <a:rPr lang="en-US" sz="3200" dirty="0">
                <a:latin typeface="Cambria" panose="02040503050406030204" pitchFamily="18" charset="0"/>
                <a:ea typeface="Cambria" panose="02040503050406030204" pitchFamily="18" charset="0"/>
              </a:rPr>
              <a:t>qualitative.</a:t>
            </a:r>
          </a:p>
          <a:p>
            <a:pPr marL="0" indent="0" algn="just">
              <a:buNone/>
            </a:pPr>
            <a:r>
              <a:rPr lang="en-US" sz="2800" b="1" dirty="0">
                <a:latin typeface="Cambria" panose="02040503050406030204" pitchFamily="18" charset="0"/>
                <a:ea typeface="Cambria" panose="02040503050406030204" pitchFamily="18" charset="0"/>
              </a:rPr>
              <a:t>A quantitative </a:t>
            </a:r>
            <a:r>
              <a:rPr lang="en-US" sz="2800" dirty="0">
                <a:latin typeface="Cambria" panose="02040503050406030204" pitchFamily="18" charset="0"/>
                <a:ea typeface="Cambria" panose="02040503050406030204" pitchFamily="18" charset="0"/>
              </a:rPr>
              <a:t>sensor </a:t>
            </a:r>
          </a:p>
          <a:p>
            <a:pPr marL="0" indent="0" algn="just">
              <a:buNone/>
            </a:pPr>
            <a:r>
              <a:rPr lang="en-US" sz="2800" dirty="0">
                <a:latin typeface="Cambria" panose="02040503050406030204" pitchFamily="18" charset="0"/>
                <a:ea typeface="Cambria" panose="02040503050406030204" pitchFamily="18" charset="0"/>
              </a:rPr>
              <a:t>measures the force and represents its value in terms of an electrical signal. </a:t>
            </a:r>
          </a:p>
          <a:p>
            <a:pPr marL="0" indent="0" algn="just">
              <a:buNone/>
            </a:pPr>
            <a:r>
              <a:rPr lang="en-US" sz="2800" dirty="0">
                <a:latin typeface="Cambria" panose="02040503050406030204" pitchFamily="18" charset="0"/>
                <a:ea typeface="Cambria" panose="02040503050406030204" pitchFamily="18" charset="0"/>
              </a:rPr>
              <a:t>Examples of strain gauges and loadcells being used together with the appropriate interface circuits. </a:t>
            </a:r>
          </a:p>
          <a:p>
            <a:pPr marL="0" indent="0" algn="just">
              <a:buNone/>
            </a:pPr>
            <a:r>
              <a:rPr lang="en-US" sz="3200" b="1" dirty="0">
                <a:latin typeface="Cambria" panose="02040503050406030204" pitchFamily="18" charset="0"/>
                <a:ea typeface="Cambria" panose="02040503050406030204" pitchFamily="18" charset="0"/>
              </a:rPr>
              <a:t>The qualitative sensors </a:t>
            </a:r>
          </a:p>
          <a:p>
            <a:pPr marL="0" indent="0" algn="just">
              <a:buNone/>
            </a:pPr>
            <a:r>
              <a:rPr lang="en-US" sz="2800" dirty="0">
                <a:latin typeface="Cambria" panose="02040503050406030204" pitchFamily="18" charset="0"/>
                <a:ea typeface="Cambria" panose="02040503050406030204" pitchFamily="18" charset="0"/>
              </a:rPr>
              <a:t>are the threshold devices that are not concerned with a good fidelity of representation of the force value. Their function is merely to indicate whether a sufficiently strong force is applied. That is, the output signal indicates when the force magnitude exceeds a predetermined threshold level. An example of these</a:t>
            </a:r>
          </a:p>
          <a:p>
            <a:pPr marL="0" indent="0" algn="just">
              <a:buNone/>
            </a:pPr>
            <a:r>
              <a:rPr lang="en-US" sz="2800" dirty="0">
                <a:latin typeface="Cambria" panose="02040503050406030204" pitchFamily="18" charset="0"/>
                <a:ea typeface="Cambria" panose="02040503050406030204" pitchFamily="18" charset="0"/>
              </a:rPr>
              <a:t>detectors is a computer keyboard. </a:t>
            </a:r>
          </a:p>
          <a:p>
            <a:pPr marL="0" indent="0" algn="just">
              <a:buNone/>
            </a:pPr>
            <a:r>
              <a:rPr lang="en-US" sz="2800" dirty="0">
                <a:latin typeface="Cambria" panose="02040503050406030204" pitchFamily="18" charset="0"/>
                <a:ea typeface="Cambria" panose="02040503050406030204" pitchFamily="18" charset="0"/>
              </a:rPr>
              <a:t>Qualitative force sensors are frequently used for the detection of motion and position. A pressure-sensitive floor mat of a security system</a:t>
            </a:r>
          </a:p>
        </p:txBody>
      </p:sp>
    </p:spTree>
    <p:extLst>
      <p:ext uri="{BB962C8B-B14F-4D97-AF65-F5344CB8AC3E}">
        <p14:creationId xmlns:p14="http://schemas.microsoft.com/office/powerpoint/2010/main" val="401685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The various methods of sensing force can be categorized as follows:</a:t>
            </a:r>
          </a:p>
          <a:p>
            <a:pPr marL="0" indent="0" algn="just">
              <a:buNone/>
            </a:pPr>
            <a:endParaRPr lang="en-US" sz="2400" dirty="0">
              <a:latin typeface="Cambria" panose="02040503050406030204" pitchFamily="18" charset="0"/>
              <a:ea typeface="Cambria" panose="02040503050406030204" pitchFamily="18" charset="0"/>
            </a:endParaRPr>
          </a:p>
          <a:p>
            <a:pPr marL="457200" indent="-457200" algn="just">
              <a:buAutoNum type="arabicPeriod"/>
            </a:pPr>
            <a:r>
              <a:rPr lang="en-US" sz="2400" dirty="0">
                <a:latin typeface="Cambria" panose="02040503050406030204" pitchFamily="18" charset="0"/>
                <a:ea typeface="Cambria" panose="02040503050406030204" pitchFamily="18" charset="0"/>
              </a:rPr>
              <a:t>By balancing the unknown force against the gravitational force of a standard mass. (classical method) </a:t>
            </a:r>
          </a:p>
          <a:p>
            <a:pPr marL="457200" indent="-457200" algn="just">
              <a:buAutoNum type="arabicPeriod"/>
            </a:pPr>
            <a:r>
              <a:rPr lang="en-US" sz="2400" dirty="0">
                <a:latin typeface="Cambria" panose="02040503050406030204" pitchFamily="18" charset="0"/>
                <a:ea typeface="Cambria" panose="02040503050406030204" pitchFamily="18" charset="0"/>
              </a:rPr>
              <a:t>By measuring the acceleration of a known mass to which the force is applied. </a:t>
            </a:r>
          </a:p>
          <a:p>
            <a:pPr marL="457200" indent="-457200" algn="just">
              <a:buAutoNum type="arabicPeriod"/>
            </a:pPr>
            <a:r>
              <a:rPr lang="en-US" sz="2400" dirty="0">
                <a:latin typeface="Cambria" panose="02040503050406030204" pitchFamily="18" charset="0"/>
                <a:ea typeface="Cambria" panose="02040503050406030204" pitchFamily="18" charset="0"/>
              </a:rPr>
              <a:t>By balancing the force against an electromagnetically developed force. </a:t>
            </a:r>
          </a:p>
          <a:p>
            <a:pPr marL="457200" indent="-457200" algn="just">
              <a:buAutoNum type="arabicPeriod"/>
            </a:pPr>
            <a:r>
              <a:rPr lang="en-US" sz="2400" dirty="0">
                <a:latin typeface="Cambria" panose="02040503050406030204" pitchFamily="18" charset="0"/>
                <a:ea typeface="Cambria" panose="02040503050406030204" pitchFamily="18" charset="0"/>
              </a:rPr>
              <a:t>By converting the force to a fluid pressure and measuring that pressure.</a:t>
            </a:r>
          </a:p>
          <a:p>
            <a:pPr marL="457200" indent="-457200" algn="just">
              <a:buAutoNum type="arabicPeriod"/>
            </a:pPr>
            <a:r>
              <a:rPr lang="en-US" sz="2400" dirty="0">
                <a:latin typeface="Cambria" panose="02040503050406030204" pitchFamily="18" charset="0"/>
                <a:ea typeface="Cambria" panose="02040503050406030204" pitchFamily="18" charset="0"/>
              </a:rPr>
              <a:t> By measuring the strain produced in an elastic member by the unknown force</a:t>
            </a:r>
            <a:endParaRPr lang="en-US"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101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Strain Gauges :</a:t>
            </a:r>
          </a:p>
          <a:p>
            <a:pPr algn="just"/>
            <a:r>
              <a:rPr lang="en-US" sz="2800" dirty="0">
                <a:latin typeface="Cambria" panose="02040503050406030204" pitchFamily="18" charset="0"/>
                <a:ea typeface="Cambria" panose="02040503050406030204" pitchFamily="18" charset="0"/>
              </a:rPr>
              <a:t>When force is applied to a compressible resilient component, the component is deformed or strained. </a:t>
            </a:r>
          </a:p>
          <a:p>
            <a:pPr algn="just"/>
            <a:r>
              <a:rPr lang="en-US" sz="2800" dirty="0">
                <a:latin typeface="Cambria" panose="02040503050406030204" pitchFamily="18" charset="0"/>
                <a:ea typeface="Cambria" panose="02040503050406030204" pitchFamily="18" charset="0"/>
              </a:rPr>
              <a:t>The degree of strain (deformation) can be used to measure displacement under the influence of force. Thus, a  strain gauge serves as a transducer that measures the displacement of one section of a deformable component with respect to its other part. </a:t>
            </a:r>
          </a:p>
          <a:p>
            <a:pPr algn="just"/>
            <a:r>
              <a:rPr lang="en-US" sz="2800" dirty="0">
                <a:latin typeface="Cambria" panose="02040503050406030204" pitchFamily="18" charset="0"/>
                <a:ea typeface="Cambria" panose="02040503050406030204" pitchFamily="18" charset="0"/>
              </a:rPr>
              <a:t>A strain gauge shall be either embedded directly into a resilient component (spring, beam, cantilever, conductive elastomer, etc.) or intimately adhered to one or more of its outside surfaces so the strain gauge will deform together with the component when a force acts upon it</a:t>
            </a:r>
            <a:endParaRPr lang="en-IN" sz="2800" dirty="0">
              <a:latin typeface="Cambria" panose="02040503050406030204" pitchFamily="18" charset="0"/>
              <a:ea typeface="Cambria" panose="02040503050406030204" pitchFamily="18" charset="0"/>
            </a:endParaRPr>
          </a:p>
          <a:p>
            <a:pPr marL="0" indent="0" algn="just">
              <a:buNone/>
            </a:pPr>
            <a:endParaRPr lang="en-IN"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20215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Strain Gauges :</a:t>
            </a:r>
          </a:p>
          <a:p>
            <a:pPr algn="just"/>
            <a:r>
              <a:rPr lang="en-US" sz="2400" dirty="0">
                <a:latin typeface="Cambria" panose="02040503050406030204" pitchFamily="18" charset="0"/>
                <a:ea typeface="Cambria" panose="02040503050406030204" pitchFamily="18" charset="0"/>
              </a:rPr>
              <a:t>Strain is a deformation of a physical body under the action of the applied forces.</a:t>
            </a:r>
          </a:p>
          <a:p>
            <a:pPr algn="just"/>
            <a:r>
              <a:rPr lang="en-US" sz="2400" dirty="0">
                <a:latin typeface="Cambria" panose="02040503050406030204" pitchFamily="18" charset="0"/>
                <a:ea typeface="Cambria" panose="02040503050406030204" pitchFamily="18" charset="0"/>
              </a:rPr>
              <a:t>Several physical effects can be used for measuring strain. </a:t>
            </a:r>
          </a:p>
          <a:p>
            <a:pPr algn="just"/>
            <a:r>
              <a:rPr lang="en-US" sz="2400" dirty="0">
                <a:latin typeface="Cambria" panose="02040503050406030204" pitchFamily="18" charset="0"/>
                <a:ea typeface="Cambria" panose="02040503050406030204" pitchFamily="18" charset="0"/>
              </a:rPr>
              <a:t>Among them are the</a:t>
            </a:r>
          </a:p>
          <a:p>
            <a:pPr marL="457200" indent="-457200" algn="just">
              <a:buFont typeface="+mj-lt"/>
              <a:buAutoNum type="arabicPeriod"/>
            </a:pPr>
            <a:r>
              <a:rPr lang="en-US" sz="2400" dirty="0">
                <a:latin typeface="Cambria" panose="02040503050406030204" pitchFamily="18" charset="0"/>
                <a:ea typeface="Cambria" panose="02040503050406030204" pitchFamily="18" charset="0"/>
              </a:rPr>
              <a:t>optical , </a:t>
            </a:r>
          </a:p>
          <a:p>
            <a:pPr marL="457200" indent="-457200" algn="just">
              <a:buFont typeface="+mj-lt"/>
              <a:buAutoNum type="arabicPeriod"/>
            </a:pPr>
            <a:r>
              <a:rPr lang="en-US" sz="2400" dirty="0">
                <a:latin typeface="Cambria" panose="02040503050406030204" pitchFamily="18" charset="0"/>
                <a:ea typeface="Cambria" panose="02040503050406030204" pitchFamily="18" charset="0"/>
              </a:rPr>
              <a:t>piezoelectric , and </a:t>
            </a:r>
          </a:p>
          <a:p>
            <a:pPr marL="457200" indent="-457200" algn="just">
              <a:buFont typeface="+mj-lt"/>
              <a:buAutoNum type="arabicPeriod"/>
            </a:pPr>
            <a:r>
              <a:rPr lang="en-US" sz="2400" dirty="0">
                <a:latin typeface="Cambria" panose="02040503050406030204" pitchFamily="18" charset="0"/>
                <a:ea typeface="Cambria" panose="02040503050406030204" pitchFamily="18" charset="0"/>
              </a:rPr>
              <a:t>capacitive , </a:t>
            </a:r>
          </a:p>
          <a:p>
            <a:pPr marL="0" indent="0" algn="just">
              <a:buNone/>
            </a:pPr>
            <a:endParaRPr lang="en-US" sz="2400" b="1" dirty="0">
              <a:latin typeface="Cambria" panose="02040503050406030204" pitchFamily="18" charset="0"/>
              <a:ea typeface="Cambria" panose="02040503050406030204" pitchFamily="18" charset="0"/>
            </a:endParaRPr>
          </a:p>
          <a:p>
            <a:pPr marL="0" indent="0" algn="ctr">
              <a:buNone/>
            </a:pPr>
            <a:r>
              <a:rPr lang="en-US" sz="3200" b="1" dirty="0">
                <a:latin typeface="Cambria" panose="02040503050406030204" pitchFamily="18" charset="0"/>
                <a:ea typeface="Cambria" panose="02040503050406030204" pitchFamily="18" charset="0"/>
              </a:rPr>
              <a:t>“The most popular are piezoresistive”</a:t>
            </a:r>
            <a:endParaRPr lang="en-IN" sz="32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88018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03200" y="589280"/>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Strain Gauges :</a:t>
            </a:r>
          </a:p>
          <a:p>
            <a:pPr algn="just"/>
            <a:r>
              <a:rPr lang="en-US" sz="2400" dirty="0">
                <a:latin typeface="Cambria" panose="02040503050406030204" pitchFamily="18" charset="0"/>
                <a:ea typeface="Cambria" panose="02040503050406030204" pitchFamily="18" charset="0"/>
              </a:rPr>
              <a:t>A typical piezoresistive strain gauge is an elastic sensor whose resistance is function of the applied strain (unit deformation). </a:t>
            </a:r>
          </a:p>
          <a:p>
            <a:pPr algn="just"/>
            <a:r>
              <a:rPr lang="en-US" sz="2400" dirty="0">
                <a:latin typeface="Cambria" panose="02040503050406030204" pitchFamily="18" charset="0"/>
                <a:ea typeface="Cambria" panose="02040503050406030204" pitchFamily="18" charset="0"/>
              </a:rPr>
              <a:t>Since all materials resist to deformation, some force must be applied to cause deformation. Hence, electrical resistance can be related to the applied force. </a:t>
            </a:r>
          </a:p>
          <a:p>
            <a:pPr algn="just"/>
            <a:r>
              <a:rPr lang="en-US" sz="2400" dirty="0">
                <a:latin typeface="Cambria" panose="02040503050406030204" pitchFamily="18" charset="0"/>
                <a:ea typeface="Cambria" panose="02040503050406030204" pitchFamily="18" charset="0"/>
              </a:rPr>
              <a:t>That relationship is generally called the piezoresistive effect and is expressed through the gauge factor Se of the conductor.</a:t>
            </a:r>
          </a:p>
          <a:p>
            <a:pPr algn="just"/>
            <a:endParaRPr lang="en-US" sz="2400" b="1" dirty="0">
              <a:latin typeface="Cambria" panose="02040503050406030204" pitchFamily="18" charset="0"/>
              <a:ea typeface="Cambria" panose="02040503050406030204" pitchFamily="18" charset="0"/>
            </a:endParaRPr>
          </a:p>
          <a:p>
            <a:pPr marL="0" indent="0" algn="just">
              <a:buNone/>
            </a:pPr>
            <a:r>
              <a:rPr lang="en-IN" sz="2400" dirty="0"/>
              <a:t>dl/l= e (strain), Se=</a:t>
            </a:r>
            <a:r>
              <a:rPr lang="en-US" sz="2400" dirty="0"/>
              <a:t>gauge factor or sensitivity </a:t>
            </a:r>
            <a:endParaRPr lang="en-US" sz="2800" b="1" dirty="0">
              <a:latin typeface="Cambria" panose="02040503050406030204" pitchFamily="18" charset="0"/>
              <a:ea typeface="Cambria" panose="02040503050406030204" pitchFamily="18" charset="0"/>
            </a:endParaRPr>
          </a:p>
          <a:p>
            <a:pPr algn="just"/>
            <a:r>
              <a:rPr lang="en-US" sz="2800" dirty="0"/>
              <a:t>the resistance of a metallic wire can be approximated by a linear equation: </a:t>
            </a:r>
          </a:p>
          <a:p>
            <a:pPr algn="just"/>
            <a:r>
              <a:rPr lang="en-US" sz="2800" dirty="0"/>
              <a:t>R=Ro(1 +x )=Ro(1+S</a:t>
            </a:r>
            <a:r>
              <a:rPr lang="en-US" sz="2800" baseline="-25000" dirty="0"/>
              <a:t>e</a:t>
            </a:r>
            <a:r>
              <a:rPr lang="en-US" sz="2800" dirty="0"/>
              <a:t> e) ;</a:t>
            </a:r>
          </a:p>
          <a:p>
            <a:pPr marL="0" indent="0" algn="just">
              <a:buNone/>
            </a:pPr>
            <a:r>
              <a:rPr lang="en-US" sz="2800" dirty="0"/>
              <a:t>where Ro is the resistance with no stress applied</a:t>
            </a:r>
            <a:endParaRPr lang="en-US" sz="3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2807027-17D2-0BD9-448A-5A0D3E78CF55}"/>
              </a:ext>
            </a:extLst>
          </p:cNvPr>
          <p:cNvPicPr>
            <a:picLocks noChangeAspect="1"/>
          </p:cNvPicPr>
          <p:nvPr/>
        </p:nvPicPr>
        <p:blipFill>
          <a:blip r:embed="rId2"/>
          <a:stretch>
            <a:fillRect/>
          </a:stretch>
        </p:blipFill>
        <p:spPr>
          <a:xfrm>
            <a:off x="5368290" y="3134708"/>
            <a:ext cx="1885950" cy="1019175"/>
          </a:xfrm>
          <a:prstGeom prst="rect">
            <a:avLst/>
          </a:prstGeom>
        </p:spPr>
      </p:pic>
    </p:spTree>
    <p:extLst>
      <p:ext uri="{BB962C8B-B14F-4D97-AF65-F5344CB8AC3E}">
        <p14:creationId xmlns:p14="http://schemas.microsoft.com/office/powerpoint/2010/main" val="3963018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pic>
        <p:nvPicPr>
          <p:cNvPr id="7" name="Content Placeholder 6">
            <a:extLst>
              <a:ext uri="{FF2B5EF4-FFF2-40B4-BE49-F238E27FC236}">
                <a16:creationId xmlns:a16="http://schemas.microsoft.com/office/drawing/2014/main" id="{0246DC91-AC57-9324-F3D0-CF925D8D9349}"/>
              </a:ext>
            </a:extLst>
          </p:cNvPr>
          <p:cNvPicPr>
            <a:picLocks noGrp="1" noChangeAspect="1"/>
          </p:cNvPicPr>
          <p:nvPr>
            <p:ph idx="1"/>
          </p:nvPr>
        </p:nvPicPr>
        <p:blipFill>
          <a:blip r:embed="rId2"/>
          <a:stretch>
            <a:fillRect/>
          </a:stretch>
        </p:blipFill>
        <p:spPr>
          <a:xfrm>
            <a:off x="1704181" y="1137444"/>
            <a:ext cx="8763000" cy="5334000"/>
          </a:xfrm>
        </p:spPr>
      </p:pic>
    </p:spTree>
    <p:extLst>
      <p:ext uri="{BB962C8B-B14F-4D97-AF65-F5344CB8AC3E}">
        <p14:creationId xmlns:p14="http://schemas.microsoft.com/office/powerpoint/2010/main" val="2605270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Strain Gauges :</a:t>
            </a:r>
          </a:p>
          <a:p>
            <a:pPr marL="0" indent="0" algn="just">
              <a:buNone/>
            </a:pPr>
            <a:endParaRPr lang="en-US" sz="24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For semiconductive materials, the relationship depends on the doping concentration.</a:t>
            </a:r>
          </a:p>
          <a:p>
            <a:pPr algn="just"/>
            <a:r>
              <a:rPr lang="en-US" sz="2800" dirty="0">
                <a:latin typeface="Cambria" panose="02040503050406030204" pitchFamily="18" charset="0"/>
                <a:ea typeface="Cambria" panose="02040503050406030204" pitchFamily="18" charset="0"/>
              </a:rPr>
              <a:t>Resistance decreases with compression and increases with tension.</a:t>
            </a:r>
          </a:p>
          <a:p>
            <a:pPr algn="just"/>
            <a:endParaRPr lang="en-US" sz="2800" b="1" dirty="0">
              <a:latin typeface="Cambria" panose="02040503050406030204" pitchFamily="18" charset="0"/>
              <a:ea typeface="Cambria" panose="02040503050406030204" pitchFamily="18" charset="0"/>
            </a:endParaRPr>
          </a:p>
          <a:p>
            <a:pPr algn="just"/>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25807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Strain Gauges :</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r>
              <a:rPr lang="en-US" sz="2400" dirty="0"/>
              <a:t>Wire strain gauge bonded to elastic backing </a:t>
            </a:r>
            <a:endParaRPr lang="en-US" sz="3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4768D4C-862F-B1A7-623F-31C5496BD53D}"/>
              </a:ext>
            </a:extLst>
          </p:cNvPr>
          <p:cNvPicPr>
            <a:picLocks noChangeAspect="1"/>
          </p:cNvPicPr>
          <p:nvPr/>
        </p:nvPicPr>
        <p:blipFill>
          <a:blip r:embed="rId2"/>
          <a:stretch>
            <a:fillRect/>
          </a:stretch>
        </p:blipFill>
        <p:spPr>
          <a:xfrm>
            <a:off x="496570" y="2417445"/>
            <a:ext cx="6362700" cy="2266950"/>
          </a:xfrm>
          <a:prstGeom prst="rect">
            <a:avLst/>
          </a:prstGeom>
        </p:spPr>
      </p:pic>
    </p:spTree>
    <p:extLst>
      <p:ext uri="{BB962C8B-B14F-4D97-AF65-F5344CB8AC3E}">
        <p14:creationId xmlns:p14="http://schemas.microsoft.com/office/powerpoint/2010/main" val="3985491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fontScale="92500" lnSpcReduction="10000"/>
          </a:bodyPr>
          <a:lstStyle/>
          <a:p>
            <a:pPr marL="0" indent="0" algn="just">
              <a:buNone/>
            </a:pPr>
            <a:r>
              <a:rPr lang="en-US" sz="2800" b="1" dirty="0">
                <a:latin typeface="Cambria" panose="02040503050406030204" pitchFamily="18" charset="0"/>
                <a:ea typeface="Cambria" panose="02040503050406030204" pitchFamily="18" charset="0"/>
              </a:rPr>
              <a:t>Points to be considered:</a:t>
            </a:r>
          </a:p>
          <a:p>
            <a:pPr marL="0" indent="0" algn="just">
              <a:buNone/>
            </a:pPr>
            <a:endParaRPr lang="en-US" sz="2400" b="1" dirty="0">
              <a:latin typeface="Cambria" panose="02040503050406030204" pitchFamily="18" charset="0"/>
              <a:ea typeface="Cambria" panose="02040503050406030204" pitchFamily="18" charset="0"/>
            </a:endParaRPr>
          </a:p>
          <a:p>
            <a:pPr algn="just"/>
            <a:r>
              <a:rPr lang="en-US" sz="3000" dirty="0">
                <a:latin typeface="Cambria" panose="02040503050406030204" pitchFamily="18" charset="0"/>
                <a:ea typeface="Cambria" panose="02040503050406030204" pitchFamily="18" charset="0"/>
              </a:rPr>
              <a:t> Strain from the object must be reliably coupled to the gauge wire, </a:t>
            </a:r>
          </a:p>
          <a:p>
            <a:pPr algn="just"/>
            <a:r>
              <a:rPr lang="en-US" sz="3000" dirty="0">
                <a:latin typeface="Cambria" panose="02040503050406030204" pitchFamily="18" charset="0"/>
                <a:ea typeface="Cambria" panose="02040503050406030204" pitchFamily="18" charset="0"/>
              </a:rPr>
              <a:t> The wire must be electrically isolated from the object.</a:t>
            </a:r>
          </a:p>
          <a:p>
            <a:pPr marL="0" indent="0" algn="just">
              <a:buNone/>
            </a:pPr>
            <a:endParaRPr lang="en-US" sz="3000" dirty="0">
              <a:latin typeface="Cambria" panose="02040503050406030204" pitchFamily="18" charset="0"/>
              <a:ea typeface="Cambria" panose="02040503050406030204" pitchFamily="18" charset="0"/>
            </a:endParaRPr>
          </a:p>
          <a:p>
            <a:pPr algn="just"/>
            <a:r>
              <a:rPr lang="en-US" sz="3000" dirty="0">
                <a:latin typeface="Cambria" panose="02040503050406030204" pitchFamily="18" charset="0"/>
                <a:ea typeface="Cambria" panose="02040503050406030204" pitchFamily="18" charset="0"/>
              </a:rPr>
              <a:t>The gauges may be arranged in many ways to measure strains in different axes.</a:t>
            </a:r>
          </a:p>
          <a:p>
            <a:pPr algn="just"/>
            <a:endParaRPr lang="en-US" sz="3000" dirty="0">
              <a:latin typeface="Cambria" panose="02040503050406030204" pitchFamily="18" charset="0"/>
              <a:ea typeface="Cambria" panose="02040503050406030204" pitchFamily="18" charset="0"/>
            </a:endParaRPr>
          </a:p>
          <a:p>
            <a:pPr algn="just"/>
            <a:r>
              <a:rPr lang="en-US" sz="3000" dirty="0">
                <a:latin typeface="Cambria" panose="02040503050406030204" pitchFamily="18" charset="0"/>
                <a:ea typeface="Cambria" panose="02040503050406030204" pitchFamily="18" charset="0"/>
              </a:rPr>
              <a:t> Semiconductive strain gauges are quite sensitive to temperature variations. </a:t>
            </a:r>
          </a:p>
          <a:p>
            <a:pPr marL="0" indent="0" algn="just">
              <a:buNone/>
            </a:pPr>
            <a:endParaRPr lang="en-US" sz="3000" dirty="0">
              <a:latin typeface="Cambria" panose="02040503050406030204" pitchFamily="18" charset="0"/>
              <a:ea typeface="Cambria" panose="02040503050406030204" pitchFamily="18" charset="0"/>
            </a:endParaRPr>
          </a:p>
          <a:p>
            <a:pPr algn="just"/>
            <a:r>
              <a:rPr lang="en-US" sz="3000" dirty="0">
                <a:latin typeface="Cambria" panose="02040503050406030204" pitchFamily="18" charset="0"/>
                <a:ea typeface="Cambria" panose="02040503050406030204" pitchFamily="18" charset="0"/>
              </a:rPr>
              <a:t>Therefore, interface circuits or gauges must contain temperature-compensating networks.</a:t>
            </a:r>
          </a:p>
          <a:p>
            <a:pPr algn="just"/>
            <a:endParaRPr lang="en-US"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26233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3200" dirty="0">
                <a:latin typeface="Cambria" panose="02040503050406030204" pitchFamily="18" charset="0"/>
                <a:ea typeface="Cambria" panose="02040503050406030204" pitchFamily="18" charset="0"/>
              </a:rPr>
              <a:t>Measurement of strain</a:t>
            </a:r>
          </a:p>
          <a:p>
            <a:pPr marL="0" indent="0" algn="just">
              <a:buNone/>
            </a:pPr>
            <a:r>
              <a:rPr lang="en-US" sz="2800" b="1" dirty="0">
                <a:latin typeface="Cambria" panose="02040503050406030204" pitchFamily="18" charset="0"/>
                <a:ea typeface="Cambria" panose="02040503050406030204" pitchFamily="18" charset="0"/>
              </a:rPr>
              <a:t>Wheatstone Bridge circuit: A</a:t>
            </a:r>
            <a:r>
              <a:rPr lang="en-US" sz="2400" dirty="0">
                <a:latin typeface="Cambria" panose="02040503050406030204" pitchFamily="18" charset="0"/>
                <a:ea typeface="Cambria" panose="02040503050406030204" pitchFamily="18" charset="0"/>
              </a:rPr>
              <a:t> general circuit of the bridge is shown below.</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3200" b="1" dirty="0">
              <a:latin typeface="Cambria" panose="02040503050406030204" pitchFamily="18" charset="0"/>
              <a:ea typeface="Cambria" panose="02040503050406030204" pitchFamily="18" charset="0"/>
            </a:endParaRPr>
          </a:p>
          <a:p>
            <a:pPr marL="0" indent="0" algn="just">
              <a:buNone/>
            </a:pPr>
            <a:endParaRPr lang="en-US" sz="32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6AEA0076-53AC-E12A-C977-C6FBA0B7BD7B}"/>
              </a:ext>
            </a:extLst>
          </p:cNvPr>
          <p:cNvPicPr>
            <a:picLocks noChangeAspect="1"/>
          </p:cNvPicPr>
          <p:nvPr/>
        </p:nvPicPr>
        <p:blipFill>
          <a:blip r:embed="rId2"/>
          <a:stretch>
            <a:fillRect/>
          </a:stretch>
        </p:blipFill>
        <p:spPr>
          <a:xfrm>
            <a:off x="3577907" y="1960245"/>
            <a:ext cx="5076825" cy="4095750"/>
          </a:xfrm>
          <a:prstGeom prst="rect">
            <a:avLst/>
          </a:prstGeom>
        </p:spPr>
      </p:pic>
    </p:spTree>
    <p:extLst>
      <p:ext uri="{BB962C8B-B14F-4D97-AF65-F5344CB8AC3E}">
        <p14:creationId xmlns:p14="http://schemas.microsoft.com/office/powerpoint/2010/main" val="2428485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Wheatstone Bridge circuit:</a:t>
            </a:r>
            <a:endParaRPr lang="en-US" sz="2000" dirty="0"/>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The bridge output voltage is represented by:</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The bridge is considered to be in a balanced state when</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Under the balanced condition, the output voltage is zero. When at least one impedance in the bridge changes, the bridge becomes imbalanced, and the output voltage goes either in a positive or negative direction, depending on the direction of the impedance change.</a:t>
            </a:r>
          </a:p>
        </p:txBody>
      </p:sp>
      <p:pic>
        <p:nvPicPr>
          <p:cNvPr id="5" name="Picture 4">
            <a:extLst>
              <a:ext uri="{FF2B5EF4-FFF2-40B4-BE49-F238E27FC236}">
                <a16:creationId xmlns:a16="http://schemas.microsoft.com/office/drawing/2014/main" id="{31ED2056-2488-DA4E-35F4-8EF945364C27}"/>
              </a:ext>
            </a:extLst>
          </p:cNvPr>
          <p:cNvPicPr>
            <a:picLocks noChangeAspect="1"/>
          </p:cNvPicPr>
          <p:nvPr/>
        </p:nvPicPr>
        <p:blipFill>
          <a:blip r:embed="rId3"/>
          <a:stretch>
            <a:fillRect/>
          </a:stretch>
        </p:blipFill>
        <p:spPr>
          <a:xfrm>
            <a:off x="239265" y="2185033"/>
            <a:ext cx="9473695" cy="1192213"/>
          </a:xfrm>
          <a:prstGeom prst="rect">
            <a:avLst/>
          </a:prstGeom>
        </p:spPr>
      </p:pic>
      <p:pic>
        <p:nvPicPr>
          <p:cNvPr id="8" name="Picture 7">
            <a:extLst>
              <a:ext uri="{FF2B5EF4-FFF2-40B4-BE49-F238E27FC236}">
                <a16:creationId xmlns:a16="http://schemas.microsoft.com/office/drawing/2014/main" id="{D44FED2E-710A-447C-26F8-AC94EEDFD9EC}"/>
              </a:ext>
            </a:extLst>
          </p:cNvPr>
          <p:cNvPicPr>
            <a:picLocks noChangeAspect="1"/>
          </p:cNvPicPr>
          <p:nvPr/>
        </p:nvPicPr>
        <p:blipFill>
          <a:blip r:embed="rId4"/>
          <a:stretch>
            <a:fillRect/>
          </a:stretch>
        </p:blipFill>
        <p:spPr>
          <a:xfrm>
            <a:off x="7762240" y="3423792"/>
            <a:ext cx="1524000" cy="1076325"/>
          </a:xfrm>
          <a:prstGeom prst="rect">
            <a:avLst/>
          </a:prstGeom>
        </p:spPr>
      </p:pic>
    </p:spTree>
    <p:extLst>
      <p:ext uri="{BB962C8B-B14F-4D97-AF65-F5344CB8AC3E}">
        <p14:creationId xmlns:p14="http://schemas.microsoft.com/office/powerpoint/2010/main" val="358580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Wheatstone Bridge circuit:</a:t>
            </a:r>
            <a:endParaRPr lang="en-US" sz="2000" dirty="0"/>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In many practical circuits, only one impedance is used as a sensor,; for Z1 as a sensor, the bridge sensitivity becomes:</a:t>
            </a:r>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B3B98C2E-0D0C-BA57-2159-35737AE91D49}"/>
              </a:ext>
            </a:extLst>
          </p:cNvPr>
          <p:cNvPicPr>
            <a:picLocks noChangeAspect="1"/>
          </p:cNvPicPr>
          <p:nvPr/>
        </p:nvPicPr>
        <p:blipFill>
          <a:blip r:embed="rId3"/>
          <a:stretch>
            <a:fillRect/>
          </a:stretch>
        </p:blipFill>
        <p:spPr>
          <a:xfrm>
            <a:off x="4119245" y="3429000"/>
            <a:ext cx="2118995" cy="1339359"/>
          </a:xfrm>
          <a:prstGeom prst="rect">
            <a:avLst/>
          </a:prstGeom>
        </p:spPr>
      </p:pic>
    </p:spTree>
    <p:extLst>
      <p:ext uri="{BB962C8B-B14F-4D97-AF65-F5344CB8AC3E}">
        <p14:creationId xmlns:p14="http://schemas.microsoft.com/office/powerpoint/2010/main" val="11338381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Wheatstone Bridge circuit:</a:t>
            </a:r>
            <a:endParaRPr lang="en-US" sz="2000" dirty="0"/>
          </a:p>
          <a:p>
            <a:pPr marL="0" indent="0" algn="just">
              <a:buNone/>
            </a:pPr>
            <a:endParaRPr lang="en-US" sz="2400"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Another type of arrangement where only two serial impedances are used as a voltage divider is called a half-bridge. The second divider is replaced by a fixed reference voltage V</a:t>
            </a:r>
            <a:r>
              <a:rPr lang="en-US" sz="2800" baseline="-25000" dirty="0">
                <a:latin typeface="Cambria" panose="02040503050406030204" pitchFamily="18" charset="0"/>
                <a:ea typeface="Cambria" panose="02040503050406030204" pitchFamily="18" charset="0"/>
              </a:rPr>
              <a:t>0</a:t>
            </a: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800"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9A3913C-BEC4-B2BF-11BC-CEA523C3CC0B}"/>
              </a:ext>
            </a:extLst>
          </p:cNvPr>
          <p:cNvPicPr>
            <a:picLocks noChangeAspect="1"/>
          </p:cNvPicPr>
          <p:nvPr/>
        </p:nvPicPr>
        <p:blipFill>
          <a:blip r:embed="rId3"/>
          <a:stretch>
            <a:fillRect/>
          </a:stretch>
        </p:blipFill>
        <p:spPr>
          <a:xfrm>
            <a:off x="7614469" y="2950592"/>
            <a:ext cx="3815531" cy="3456174"/>
          </a:xfrm>
          <a:prstGeom prst="rect">
            <a:avLst/>
          </a:prstGeom>
        </p:spPr>
      </p:pic>
      <p:pic>
        <p:nvPicPr>
          <p:cNvPr id="7" name="Picture 6">
            <a:extLst>
              <a:ext uri="{FF2B5EF4-FFF2-40B4-BE49-F238E27FC236}">
                <a16:creationId xmlns:a16="http://schemas.microsoft.com/office/drawing/2014/main" id="{5F8F4ACD-B715-CB67-E9CB-CABA0460CC4E}"/>
              </a:ext>
            </a:extLst>
          </p:cNvPr>
          <p:cNvPicPr>
            <a:picLocks noChangeAspect="1"/>
          </p:cNvPicPr>
          <p:nvPr/>
        </p:nvPicPr>
        <p:blipFill>
          <a:blip r:embed="rId4"/>
          <a:stretch>
            <a:fillRect/>
          </a:stretch>
        </p:blipFill>
        <p:spPr>
          <a:xfrm>
            <a:off x="522287" y="3873182"/>
            <a:ext cx="4848225" cy="1285875"/>
          </a:xfrm>
          <a:prstGeom prst="rect">
            <a:avLst/>
          </a:prstGeom>
        </p:spPr>
      </p:pic>
    </p:spTree>
    <p:extLst>
      <p:ext uri="{BB962C8B-B14F-4D97-AF65-F5344CB8AC3E}">
        <p14:creationId xmlns:p14="http://schemas.microsoft.com/office/powerpoint/2010/main" val="138450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algn="just"/>
            <a:r>
              <a:rPr lang="en-US" sz="2800" dirty="0"/>
              <a:t> Piezoelectric Force Sensors</a:t>
            </a: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p>
          <a:p>
            <a:pPr marL="0" indent="0" algn="ctr">
              <a:buNone/>
            </a:pPr>
            <a:r>
              <a:rPr lang="en-US" sz="2800" dirty="0"/>
              <a:t>Piezoelectric disk resonator as diametric force sensor</a:t>
            </a:r>
            <a:endParaRPr lang="en-US" sz="3200" dirty="0">
              <a:latin typeface="Cambria" panose="02040503050406030204" pitchFamily="18" charset="0"/>
              <a:ea typeface="Cambria" panose="02040503050406030204" pitchFamily="18" charset="0"/>
            </a:endParaRPr>
          </a:p>
          <a:p>
            <a:pPr algn="just"/>
            <a:endParaRPr lang="en-US" sz="32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7E93E69B-273E-3213-0924-2E7F5CB2204D}"/>
              </a:ext>
            </a:extLst>
          </p:cNvPr>
          <p:cNvPicPr>
            <a:picLocks noChangeAspect="1"/>
          </p:cNvPicPr>
          <p:nvPr/>
        </p:nvPicPr>
        <p:blipFill>
          <a:blip r:embed="rId2"/>
          <a:stretch>
            <a:fillRect/>
          </a:stretch>
        </p:blipFill>
        <p:spPr>
          <a:xfrm>
            <a:off x="2906712" y="1010920"/>
            <a:ext cx="5972175" cy="4572000"/>
          </a:xfrm>
          <a:prstGeom prst="rect">
            <a:avLst/>
          </a:prstGeom>
        </p:spPr>
      </p:pic>
    </p:spTree>
    <p:extLst>
      <p:ext uri="{BB962C8B-B14F-4D97-AF65-F5344CB8AC3E}">
        <p14:creationId xmlns:p14="http://schemas.microsoft.com/office/powerpoint/2010/main" val="260234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lnSpcReduction="10000"/>
          </a:bodyPr>
          <a:lstStyle/>
          <a:p>
            <a:pPr marL="0" indent="0" algn="just">
              <a:buNone/>
            </a:pPr>
            <a:r>
              <a:rPr lang="en-US" sz="2400" b="1" dirty="0">
                <a:latin typeface="Cambria" panose="02040503050406030204" pitchFamily="18" charset="0"/>
                <a:ea typeface="Cambria" panose="02040503050406030204" pitchFamily="18" charset="0"/>
              </a:rPr>
              <a:t>Piezoelectric Force Sensors</a:t>
            </a:r>
          </a:p>
          <a:p>
            <a:pPr algn="just"/>
            <a:r>
              <a:rPr lang="en-US" sz="2400" dirty="0">
                <a:latin typeface="Cambria" panose="02040503050406030204" pitchFamily="18" charset="0"/>
                <a:ea typeface="Cambria" panose="02040503050406030204" pitchFamily="18" charset="0"/>
              </a:rPr>
              <a:t>The approach is based on modulating a mechanical resonant frequency of the piezoelectric crystal by the applied force. </a:t>
            </a:r>
          </a:p>
          <a:p>
            <a:pPr algn="just"/>
            <a:r>
              <a:rPr lang="en-US" sz="2400" dirty="0">
                <a:latin typeface="Cambria" panose="02040503050406030204" pitchFamily="18" charset="0"/>
                <a:ea typeface="Cambria" panose="02040503050406030204" pitchFamily="18" charset="0"/>
              </a:rPr>
              <a:t>Certain cuts of a quartz crystal, when used as resonators in the electronic oscillators, shift the resonant frequency upon being mechanically loaded. </a:t>
            </a:r>
          </a:p>
          <a:p>
            <a:pPr algn="just"/>
            <a:r>
              <a:rPr lang="en-US" sz="2400" dirty="0">
                <a:latin typeface="Cambria" panose="02040503050406030204" pitchFamily="18" charset="0"/>
                <a:ea typeface="Cambria" panose="02040503050406030204" pitchFamily="18" charset="0"/>
              </a:rPr>
              <a:t>The equation describing the natural mechanical frequency spectrum of a piezoelectric oscillator is given by</a:t>
            </a:r>
          </a:p>
          <a:p>
            <a:pPr algn="just"/>
            <a:endParaRPr lang="en-US" sz="24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r>
              <a:rPr lang="en-US" sz="2400" dirty="0">
                <a:latin typeface="Cambria" panose="02040503050406030204" pitchFamily="18" charset="0"/>
                <a:ea typeface="Cambria" panose="02040503050406030204" pitchFamily="18" charset="0"/>
              </a:rPr>
              <a:t>n is the harmonic number, l is the resonance-determining dimension (e.g., the thickness of a relatively large thin plate or the length of a thin long rod), </a:t>
            </a:r>
          </a:p>
          <a:p>
            <a:pPr marL="0" indent="0" algn="just">
              <a:buNone/>
            </a:pPr>
            <a:r>
              <a:rPr lang="en-US" sz="2400" dirty="0">
                <a:latin typeface="Cambria" panose="02040503050406030204" pitchFamily="18" charset="0"/>
                <a:ea typeface="Cambria" panose="02040503050406030204" pitchFamily="18" charset="0"/>
              </a:rPr>
              <a:t>c is the effective elastic stiffness  or Youngs modulus in case of thin rod</a:t>
            </a:r>
          </a:p>
          <a:p>
            <a:pPr marL="0" indent="0" algn="just">
              <a:buNone/>
            </a:pPr>
            <a:r>
              <a:rPr lang="en-US" sz="2400" dirty="0">
                <a:latin typeface="Cambria" panose="02040503050406030204" pitchFamily="18" charset="0"/>
                <a:ea typeface="Cambria" panose="02040503050406030204" pitchFamily="18" charset="0"/>
              </a:rPr>
              <a:t>ρ is density of the crystal material</a:t>
            </a:r>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p>
          <a:p>
            <a:pPr algn="just"/>
            <a:endParaRPr lang="en-US" sz="32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8BE2313-2CA8-D733-78D8-33DF15297E21}"/>
              </a:ext>
            </a:extLst>
          </p:cNvPr>
          <p:cNvPicPr>
            <a:picLocks noChangeAspect="1"/>
          </p:cNvPicPr>
          <p:nvPr/>
        </p:nvPicPr>
        <p:blipFill>
          <a:blip r:embed="rId2"/>
          <a:stretch>
            <a:fillRect/>
          </a:stretch>
        </p:blipFill>
        <p:spPr>
          <a:xfrm>
            <a:off x="3872230" y="3429000"/>
            <a:ext cx="2152650" cy="1104900"/>
          </a:xfrm>
          <a:prstGeom prst="rect">
            <a:avLst/>
          </a:prstGeom>
        </p:spPr>
      </p:pic>
    </p:spTree>
    <p:extLst>
      <p:ext uri="{BB962C8B-B14F-4D97-AF65-F5344CB8AC3E}">
        <p14:creationId xmlns:p14="http://schemas.microsoft.com/office/powerpoint/2010/main" val="1066003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lnSpcReduction="10000"/>
          </a:bodyPr>
          <a:lstStyle/>
          <a:p>
            <a:pPr marL="0" indent="0" algn="just">
              <a:buNone/>
            </a:pPr>
            <a:r>
              <a:rPr lang="en-US" sz="2400" b="1" dirty="0">
                <a:latin typeface="Cambria" panose="02040503050406030204" pitchFamily="18" charset="0"/>
                <a:ea typeface="Cambria" panose="02040503050406030204" pitchFamily="18" charset="0"/>
              </a:rPr>
              <a:t>Piezoelectric Force Sensors</a:t>
            </a:r>
          </a:p>
          <a:p>
            <a:pPr marL="0" indent="0" algn="just">
              <a:buNone/>
            </a:pPr>
            <a:r>
              <a:rPr lang="en-US" sz="2800" b="1" dirty="0">
                <a:latin typeface="Cambria" panose="02040503050406030204" pitchFamily="18" charset="0"/>
                <a:ea typeface="Cambria" panose="02040503050406030204" pitchFamily="18" charset="0"/>
              </a:rPr>
              <a:t>Piezoelectric Cables</a:t>
            </a:r>
          </a:p>
          <a:p>
            <a:pPr algn="just"/>
            <a:r>
              <a:rPr lang="en-US" sz="2400" dirty="0">
                <a:latin typeface="Cambria" panose="02040503050406030204" pitchFamily="18" charset="0"/>
                <a:ea typeface="Cambria" panose="02040503050406030204" pitchFamily="18" charset="0"/>
              </a:rPr>
              <a:t>A piezoelectric effect can be employed for detecting motions of objects exerting gravitational force on a base (floor, ground, pavement, etc.). </a:t>
            </a:r>
          </a:p>
          <a:p>
            <a:pPr algn="just"/>
            <a:r>
              <a:rPr lang="en-US" sz="2400" dirty="0">
                <a:latin typeface="Cambria" panose="02040503050406030204" pitchFamily="18" charset="0"/>
                <a:ea typeface="Cambria" panose="02040503050406030204" pitchFamily="18" charset="0"/>
              </a:rPr>
              <a:t>To sense forces distributed over a relatively large area, the sensor has shape of a long coaxial cable that is placed on a hard base and is compressed when external force acts upon it. </a:t>
            </a:r>
          </a:p>
          <a:p>
            <a:pPr algn="just"/>
            <a:r>
              <a:rPr lang="en-US" sz="2400" dirty="0">
                <a:latin typeface="Cambria" panose="02040503050406030204" pitchFamily="18" charset="0"/>
                <a:ea typeface="Cambria" panose="02040503050406030204" pitchFamily="18" charset="0"/>
              </a:rPr>
              <a:t>The cable length may range from a few centimeters to many meters. It can be positioned straight or in any desirable pattern. </a:t>
            </a:r>
          </a:p>
          <a:p>
            <a:pPr algn="just"/>
            <a:r>
              <a:rPr lang="en-US" sz="2400" dirty="0">
                <a:latin typeface="Cambria" panose="02040503050406030204" pitchFamily="18" charset="0"/>
                <a:ea typeface="Cambria" panose="02040503050406030204" pitchFamily="18" charset="0"/>
              </a:rPr>
              <a:t>As with any piezoelectric sensor, the cable contains a crystalline material possessing the piezoelectric property and two electrodes placed at the opposite sides of the material. </a:t>
            </a:r>
          </a:p>
          <a:p>
            <a:pPr algn="just"/>
            <a:r>
              <a:rPr lang="en-US" sz="2400" dirty="0">
                <a:latin typeface="Cambria" panose="02040503050406030204" pitchFamily="18" charset="0"/>
                <a:ea typeface="Cambria" panose="02040503050406030204" pitchFamily="18" charset="0"/>
              </a:rPr>
              <a:t>One electrode is the outer cable conductive cladding, and the other electrode is the inner conductor, while the crystalline material is positioned in between along the cable length. </a:t>
            </a:r>
          </a:p>
          <a:p>
            <a:pPr algn="just"/>
            <a:r>
              <a:rPr lang="en-US" sz="2400" dirty="0">
                <a:latin typeface="Cambria" panose="02040503050406030204" pitchFamily="18" charset="0"/>
                <a:ea typeface="Cambria" panose="02040503050406030204" pitchFamily="18" charset="0"/>
              </a:rPr>
              <a:t>The cable generates an electric signal across the electrodes when subjected to variable compressions.</a:t>
            </a:r>
            <a:endParaRPr lang="en-US" sz="2800" b="1"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p>
          <a:p>
            <a:pPr algn="just"/>
            <a:endParaRPr lang="en-US"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473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1056640" y="223520"/>
            <a:ext cx="10058400" cy="751840"/>
          </a:xfrm>
        </p:spPr>
        <p:txBody>
          <a:bodyPr>
            <a:normAutofit/>
          </a:bodyPr>
          <a:lstStyle/>
          <a:p>
            <a:pPr algn="ctr"/>
            <a:r>
              <a:rPr lang="en-US" sz="4400" dirty="0"/>
              <a:t>Electric Charges, Fields, and Potentials</a:t>
            </a:r>
            <a:endParaRPr lang="en-IN" sz="4400" dirty="0"/>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375920" y="975360"/>
            <a:ext cx="11419840" cy="5659120"/>
          </a:xfrm>
        </p:spPr>
        <p:txBody>
          <a:bodyPr>
            <a:normAutofit/>
          </a:bodyPr>
          <a:lstStyle/>
          <a:p>
            <a:pPr algn="just"/>
            <a:r>
              <a:rPr lang="en-US" sz="2800" dirty="0">
                <a:latin typeface="Cambria" panose="02040503050406030204" pitchFamily="18" charset="0"/>
                <a:ea typeface="Cambria" panose="02040503050406030204" pitchFamily="18" charset="0"/>
              </a:rPr>
              <a:t>The electric field in each point is defined through the force as   E= f /q0</a:t>
            </a:r>
          </a:p>
          <a:p>
            <a:pPr marL="0" indent="0">
              <a:buNone/>
            </a:pPr>
            <a:r>
              <a:rPr lang="en-US" sz="2800" dirty="0">
                <a:latin typeface="Cambria" panose="02040503050406030204" pitchFamily="18" charset="0"/>
                <a:ea typeface="Cambria" panose="02040503050406030204" pitchFamily="18" charset="0"/>
              </a:rPr>
              <a:t>   Here E is the vector of the same direction as f because q0 is scalar.</a:t>
            </a:r>
          </a:p>
          <a:p>
            <a:pPr algn="just"/>
            <a:r>
              <a:rPr lang="en-US" sz="2800" dirty="0">
                <a:latin typeface="Cambria" panose="02040503050406030204" pitchFamily="18" charset="0"/>
                <a:ea typeface="Cambria" panose="02040503050406030204" pitchFamily="18" charset="0"/>
              </a:rPr>
              <a:t>Field is indicated by field lines, which in every point of space are tangent to the vector of force.</a:t>
            </a:r>
          </a:p>
          <a:p>
            <a:pPr algn="just"/>
            <a:r>
              <a:rPr lang="en-US" sz="2800" dirty="0">
                <a:latin typeface="Cambria" panose="02040503050406030204" pitchFamily="18" charset="0"/>
                <a:ea typeface="Cambria" panose="02040503050406030204" pitchFamily="18" charset="0"/>
              </a:rPr>
              <a:t> The field lines start on the positive object and end on the negative. </a:t>
            </a:r>
          </a:p>
          <a:p>
            <a:pPr algn="just"/>
            <a:r>
              <a:rPr lang="en-US" sz="2800" dirty="0">
                <a:latin typeface="Cambria" panose="02040503050406030204" pitchFamily="18" charset="0"/>
                <a:ea typeface="Cambria" panose="02040503050406030204" pitchFamily="18" charset="0"/>
              </a:rPr>
              <a:t>The density of field lines indicates the magnitude of electric field E in any particular volume of space.</a:t>
            </a:r>
          </a:p>
          <a:p>
            <a:pPr algn="just"/>
            <a:endParaRPr lang="en-US" sz="2800" dirty="0">
              <a:latin typeface="Cambria" panose="02040503050406030204" pitchFamily="18" charset="0"/>
              <a:ea typeface="Cambria" panose="02040503050406030204" pitchFamily="18" charset="0"/>
            </a:endParaRPr>
          </a:p>
          <a:p>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2503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Piezoelectric Force Sensors</a:t>
            </a:r>
          </a:p>
          <a:p>
            <a:pPr marL="0" indent="0" algn="just">
              <a:buNone/>
            </a:pPr>
            <a:r>
              <a:rPr lang="en-US" sz="2800" b="1" dirty="0">
                <a:latin typeface="Cambria" panose="02040503050406030204" pitchFamily="18" charset="0"/>
                <a:ea typeface="Cambria" panose="02040503050406030204" pitchFamily="18" charset="0"/>
              </a:rPr>
              <a:t>Piezoelectric Cables:</a:t>
            </a:r>
          </a:p>
          <a:p>
            <a:pPr marL="0" indent="0" algn="just">
              <a:buNone/>
            </a:pPr>
            <a:r>
              <a:rPr lang="en-US" sz="2400" dirty="0"/>
              <a:t>A piezoelectric cable consists of a solid insulated copper sheath having 3 mm outer diameter, piezoelectric ceramic powder, and an inner copper core,. </a:t>
            </a:r>
          </a:p>
          <a:p>
            <a:pPr marL="0" indent="0" algn="just">
              <a:buNone/>
            </a:pPr>
            <a:r>
              <a:rPr lang="en-US" sz="2400" dirty="0"/>
              <a:t>The powder is tightly compressed between the outer sheath and the core. Usually, the cable is welded at one end and connected to a 50 Ω extension cable at the other end.</a:t>
            </a:r>
            <a:endParaRPr lang="en-US" sz="2800" b="1"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77511112-D1B7-5D42-5E29-43F2222BE2E4}"/>
              </a:ext>
            </a:extLst>
          </p:cNvPr>
          <p:cNvPicPr>
            <a:picLocks noChangeAspect="1"/>
          </p:cNvPicPr>
          <p:nvPr/>
        </p:nvPicPr>
        <p:blipFill>
          <a:blip r:embed="rId2"/>
          <a:stretch>
            <a:fillRect/>
          </a:stretch>
        </p:blipFill>
        <p:spPr>
          <a:xfrm>
            <a:off x="3598863" y="3133999"/>
            <a:ext cx="6398578" cy="3362114"/>
          </a:xfrm>
          <a:prstGeom prst="rect">
            <a:avLst/>
          </a:prstGeom>
        </p:spPr>
      </p:pic>
    </p:spTree>
    <p:extLst>
      <p:ext uri="{BB962C8B-B14F-4D97-AF65-F5344CB8AC3E}">
        <p14:creationId xmlns:p14="http://schemas.microsoft.com/office/powerpoint/2010/main" val="3921455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Piezoelectric Force Sensors</a:t>
            </a:r>
          </a:p>
          <a:p>
            <a:pPr marL="0" indent="0" algn="just">
              <a:buNone/>
            </a:pPr>
            <a:r>
              <a:rPr lang="en-US" sz="2800" b="1" dirty="0">
                <a:latin typeface="Cambria" panose="02040503050406030204" pitchFamily="18" charset="0"/>
                <a:ea typeface="Cambria" panose="02040503050406030204" pitchFamily="18" charset="0"/>
              </a:rPr>
              <a:t>Piezoelectric Cables</a:t>
            </a:r>
          </a:p>
          <a:p>
            <a:pPr algn="just"/>
            <a:r>
              <a:rPr lang="en-US" sz="2400" dirty="0">
                <a:latin typeface="Cambria" panose="02040503050406030204" pitchFamily="18" charset="0"/>
                <a:ea typeface="Cambria" panose="02040503050406030204" pitchFamily="18" charset="0"/>
              </a:rPr>
              <a:t>.</a:t>
            </a:r>
            <a:endParaRPr lang="en-US" sz="2800" b="1" dirty="0">
              <a:latin typeface="Cambria" panose="02040503050406030204" pitchFamily="18" charset="0"/>
              <a:ea typeface="Cambria" panose="02040503050406030204" pitchFamily="18" charset="0"/>
            </a:endParaRPr>
          </a:p>
          <a:p>
            <a:pPr marL="0" indent="0" algn="just">
              <a:buNone/>
            </a:pPr>
            <a:r>
              <a:rPr lang="en-US" sz="2800" dirty="0">
                <a:latin typeface="Cambria" panose="02040503050406030204" pitchFamily="18" charset="0"/>
                <a:ea typeface="Cambria" panose="02040503050406030204" pitchFamily="18" charset="0"/>
              </a:rPr>
              <a:t>a piezoelectric material generates an electric charge when stressed.</a:t>
            </a:r>
          </a:p>
          <a:p>
            <a:pPr marL="0" indent="0" algn="just">
              <a:buNone/>
            </a:pPr>
            <a:r>
              <a:rPr lang="en-US" sz="2800" dirty="0">
                <a:latin typeface="Cambria" panose="02040503050406030204" pitchFamily="18" charset="0"/>
                <a:ea typeface="Cambria" panose="02040503050406030204" pitchFamily="18" charset="0"/>
              </a:rPr>
              <a:t> The charge is proportional to the compressing force </a:t>
            </a:r>
            <a:r>
              <a:rPr lang="en-US" sz="2800" dirty="0" err="1">
                <a:latin typeface="Cambria" panose="02040503050406030204" pitchFamily="18" charset="0"/>
                <a:ea typeface="Cambria" panose="02040503050406030204" pitchFamily="18" charset="0"/>
              </a:rPr>
              <a:t>Fx</a:t>
            </a:r>
            <a:r>
              <a:rPr lang="en-US" sz="2800" dirty="0">
                <a:latin typeface="Cambria" panose="02040503050406030204" pitchFamily="18" charset="0"/>
                <a:ea typeface="Cambria" panose="02040503050406030204" pitchFamily="18" charset="0"/>
              </a:rPr>
              <a:t>:</a:t>
            </a:r>
          </a:p>
          <a:p>
            <a:pPr algn="just"/>
            <a:endParaRPr lang="en-US" sz="2800" dirty="0">
              <a:latin typeface="Cambria" panose="02040503050406030204" pitchFamily="18" charset="0"/>
              <a:ea typeface="Cambria" panose="02040503050406030204" pitchFamily="18" charset="0"/>
            </a:endParaRPr>
          </a:p>
          <a:p>
            <a:pPr marL="0" indent="0" algn="just">
              <a:buNone/>
            </a:pPr>
            <a:endParaRPr lang="en-US" sz="2800" dirty="0"/>
          </a:p>
          <a:p>
            <a:pPr algn="just"/>
            <a:r>
              <a:rPr lang="en-US" sz="2800" dirty="0"/>
              <a:t>where dx is the piezoelectric coefficient along compression coordinate x</a:t>
            </a:r>
            <a:endParaRPr lang="en-US" sz="32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DEEFC9C-FB0F-69F9-E3F9-C9FEA01AF2E7}"/>
              </a:ext>
            </a:extLst>
          </p:cNvPr>
          <p:cNvPicPr>
            <a:picLocks noChangeAspect="1"/>
          </p:cNvPicPr>
          <p:nvPr/>
        </p:nvPicPr>
        <p:blipFill>
          <a:blip r:embed="rId2"/>
          <a:stretch>
            <a:fillRect/>
          </a:stretch>
        </p:blipFill>
        <p:spPr>
          <a:xfrm>
            <a:off x="4114800" y="3310922"/>
            <a:ext cx="1981200" cy="666750"/>
          </a:xfrm>
          <a:prstGeom prst="rect">
            <a:avLst/>
          </a:prstGeom>
        </p:spPr>
      </p:pic>
    </p:spTree>
    <p:extLst>
      <p:ext uri="{BB962C8B-B14F-4D97-AF65-F5344CB8AC3E}">
        <p14:creationId xmlns:p14="http://schemas.microsoft.com/office/powerpoint/2010/main" val="2459644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Piezoelectric Force Sensors</a:t>
            </a:r>
          </a:p>
          <a:p>
            <a:pPr marL="0" indent="0" algn="just">
              <a:buNone/>
            </a:pPr>
            <a:r>
              <a:rPr lang="en-US" sz="2400" dirty="0"/>
              <a:t>When connected to a charge-to-voltage converter, the piezo induced charge first produces current:</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That is converted to the output voltage:</a:t>
            </a:r>
            <a:endParaRPr lang="en-US" sz="28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12F89D3-15E2-E289-ABAE-F982796B4344}"/>
              </a:ext>
            </a:extLst>
          </p:cNvPr>
          <p:cNvPicPr>
            <a:picLocks noChangeAspect="1"/>
          </p:cNvPicPr>
          <p:nvPr/>
        </p:nvPicPr>
        <p:blipFill>
          <a:blip r:embed="rId2"/>
          <a:stretch>
            <a:fillRect/>
          </a:stretch>
        </p:blipFill>
        <p:spPr>
          <a:xfrm>
            <a:off x="3513455" y="1811655"/>
            <a:ext cx="4210050" cy="1190625"/>
          </a:xfrm>
          <a:prstGeom prst="rect">
            <a:avLst/>
          </a:prstGeom>
        </p:spPr>
      </p:pic>
      <p:sp>
        <p:nvSpPr>
          <p:cNvPr id="17" name="TextBox 16">
            <a:extLst>
              <a:ext uri="{FF2B5EF4-FFF2-40B4-BE49-F238E27FC236}">
                <a16:creationId xmlns:a16="http://schemas.microsoft.com/office/drawing/2014/main" id="{3D91B166-DA20-1471-51BF-E6D6B850B05C}"/>
              </a:ext>
            </a:extLst>
          </p:cNvPr>
          <p:cNvSpPr txBox="1"/>
          <p:nvPr/>
        </p:nvSpPr>
        <p:spPr>
          <a:xfrm>
            <a:off x="203200" y="5582048"/>
            <a:ext cx="11287759" cy="830997"/>
          </a:xfrm>
          <a:prstGeom prst="rect">
            <a:avLst/>
          </a:prstGeom>
          <a:noFill/>
        </p:spPr>
        <p:txBody>
          <a:bodyPr wrap="square">
            <a:spAutoFit/>
          </a:bodyPr>
          <a:lstStyle/>
          <a:p>
            <a:pPr algn="ctr"/>
            <a:r>
              <a:rPr lang="en-US" sz="2400" b="1" dirty="0">
                <a:latin typeface="Cambria" panose="02040503050406030204" pitchFamily="18" charset="0"/>
                <a:ea typeface="Cambria" panose="02040503050406030204" pitchFamily="18" charset="0"/>
              </a:rPr>
              <a:t>“Where </a:t>
            </a:r>
            <a:r>
              <a:rPr lang="en-US" sz="2400" b="1" dirty="0" err="1">
                <a:latin typeface="Cambria" panose="02040503050406030204" pitchFamily="18" charset="0"/>
                <a:ea typeface="Cambria" panose="02040503050406030204" pitchFamily="18" charset="0"/>
              </a:rPr>
              <a:t>vF</a:t>
            </a:r>
            <a:r>
              <a:rPr lang="en-US" sz="2400" b="1" dirty="0">
                <a:latin typeface="Cambria" panose="02040503050406030204" pitchFamily="18" charset="0"/>
                <a:ea typeface="Cambria" panose="02040503050406030204" pitchFamily="18" charset="0"/>
              </a:rPr>
              <a:t> is the rate (velocity) of the force change. Therefore, the piezoelectric cable may be considered as the force-velocity sensor”</a:t>
            </a:r>
            <a:endParaRPr lang="en-IN" sz="2400" b="1" dirty="0">
              <a:latin typeface="Cambria" panose="02040503050406030204" pitchFamily="18" charset="0"/>
              <a:ea typeface="Cambria" panose="02040503050406030204" pitchFamily="18" charset="0"/>
            </a:endParaRPr>
          </a:p>
        </p:txBody>
      </p:sp>
      <p:pic>
        <p:nvPicPr>
          <p:cNvPr id="19" name="Picture 18">
            <a:extLst>
              <a:ext uri="{FF2B5EF4-FFF2-40B4-BE49-F238E27FC236}">
                <a16:creationId xmlns:a16="http://schemas.microsoft.com/office/drawing/2014/main" id="{51CE316F-4483-19D9-7DD0-DB59AAB292F6}"/>
              </a:ext>
            </a:extLst>
          </p:cNvPr>
          <p:cNvPicPr>
            <a:picLocks noChangeAspect="1"/>
          </p:cNvPicPr>
          <p:nvPr/>
        </p:nvPicPr>
        <p:blipFill>
          <a:blip r:embed="rId3"/>
          <a:stretch>
            <a:fillRect/>
          </a:stretch>
        </p:blipFill>
        <p:spPr>
          <a:xfrm>
            <a:off x="3513455" y="4167585"/>
            <a:ext cx="3781425" cy="942975"/>
          </a:xfrm>
          <a:prstGeom prst="rect">
            <a:avLst/>
          </a:prstGeom>
        </p:spPr>
      </p:pic>
    </p:spTree>
    <p:extLst>
      <p:ext uri="{BB962C8B-B14F-4D97-AF65-F5344CB8AC3E}">
        <p14:creationId xmlns:p14="http://schemas.microsoft.com/office/powerpoint/2010/main" val="3033838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Optical Force Sensor:</a:t>
            </a:r>
          </a:p>
          <a:p>
            <a:pPr marL="0" indent="0" algn="just">
              <a:buNone/>
            </a:pPr>
            <a:r>
              <a:rPr lang="en-US" sz="2200" dirty="0">
                <a:latin typeface="Cambria" panose="02040503050406030204" pitchFamily="18" charset="0"/>
                <a:ea typeface="Cambria" panose="02040503050406030204" pitchFamily="18" charset="0"/>
              </a:rPr>
              <a:t>An optical fiber is embedded into a holder that acts as a resilient component. </a:t>
            </a:r>
          </a:p>
          <a:p>
            <a:pPr marL="0" indent="0" algn="just">
              <a:buNone/>
            </a:pPr>
            <a:r>
              <a:rPr lang="en-US" sz="2200" dirty="0">
                <a:latin typeface="Cambria" panose="02040503050406030204" pitchFamily="18" charset="0"/>
                <a:ea typeface="Cambria" panose="02040503050406030204" pitchFamily="18" charset="0"/>
              </a:rPr>
              <a:t>The fiber is positioned inside a narrow channel and split into two sections, A and B, with a small gap in between. </a:t>
            </a:r>
          </a:p>
          <a:p>
            <a:pPr marL="0" indent="0" algn="just">
              <a:buNone/>
            </a:pPr>
            <a:r>
              <a:rPr lang="en-US" sz="2200" dirty="0">
                <a:latin typeface="Cambria" panose="02040503050406030204" pitchFamily="18" charset="0"/>
                <a:ea typeface="Cambria" panose="02040503050406030204" pitchFamily="18" charset="0"/>
              </a:rPr>
              <a:t>Light passes from A to B section through the gap. </a:t>
            </a:r>
          </a:p>
          <a:p>
            <a:pPr marL="0" indent="0" algn="just">
              <a:buNone/>
            </a:pPr>
            <a:r>
              <a:rPr lang="en-US" sz="2200" dirty="0">
                <a:latin typeface="Cambria" panose="02040503050406030204" pitchFamily="18" charset="0"/>
                <a:ea typeface="Cambria" panose="02040503050406030204" pitchFamily="18" charset="0"/>
              </a:rPr>
              <a:t>When force is applied to the holder, it flexes, causing a misalignment between the fiber ends.</a:t>
            </a:r>
          </a:p>
          <a:p>
            <a:pPr marL="0" indent="0" algn="just">
              <a:buNone/>
            </a:pPr>
            <a:r>
              <a:rPr lang="en-US" sz="2200" dirty="0">
                <a:latin typeface="Cambria" panose="02040503050406030204" pitchFamily="18" charset="0"/>
                <a:ea typeface="Cambria" panose="02040503050406030204" pitchFamily="18" charset="0"/>
              </a:rPr>
              <a:t> A degree of the misalignment is proportional to the applied force, the intensity of light traveling through the fiber is modulated by external force. </a:t>
            </a:r>
          </a:p>
          <a:p>
            <a:pPr marL="0" indent="0" algn="just">
              <a:buNone/>
            </a:pPr>
            <a:r>
              <a:rPr lang="en-US" sz="2200" dirty="0">
                <a:latin typeface="Cambria" panose="02040503050406030204" pitchFamily="18" charset="0"/>
                <a:ea typeface="Cambria" panose="02040503050406030204" pitchFamily="18" charset="0"/>
              </a:rPr>
              <a:t>A photodetector positioned at the other end of section B converts light into electrical output.</a:t>
            </a:r>
            <a:endParaRPr lang="en-US" sz="22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56FB52E-7716-BE25-231C-ADACED5A8B1F}"/>
              </a:ext>
            </a:extLst>
          </p:cNvPr>
          <p:cNvPicPr>
            <a:picLocks noChangeAspect="1"/>
          </p:cNvPicPr>
          <p:nvPr/>
        </p:nvPicPr>
        <p:blipFill>
          <a:blip r:embed="rId2"/>
          <a:stretch>
            <a:fillRect/>
          </a:stretch>
        </p:blipFill>
        <p:spPr>
          <a:xfrm>
            <a:off x="3753485" y="4318063"/>
            <a:ext cx="5463918" cy="2447992"/>
          </a:xfrm>
          <a:prstGeom prst="rect">
            <a:avLst/>
          </a:prstGeom>
        </p:spPr>
      </p:pic>
    </p:spTree>
    <p:extLst>
      <p:ext uri="{BB962C8B-B14F-4D97-AF65-F5344CB8AC3E}">
        <p14:creationId xmlns:p14="http://schemas.microsoft.com/office/powerpoint/2010/main" val="17640354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Pressure Sensor:</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endParaRPr lang="en-US" sz="24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DA06ACC-E5D6-7699-0988-1DBA59048E48}"/>
              </a:ext>
            </a:extLst>
          </p:cNvPr>
          <p:cNvPicPr>
            <a:picLocks noChangeAspect="1"/>
          </p:cNvPicPr>
          <p:nvPr/>
        </p:nvPicPr>
        <p:blipFill>
          <a:blip r:embed="rId2"/>
          <a:stretch>
            <a:fillRect/>
          </a:stretch>
        </p:blipFill>
        <p:spPr>
          <a:xfrm>
            <a:off x="3785325" y="1318069"/>
            <a:ext cx="5124995" cy="5381244"/>
          </a:xfrm>
          <a:prstGeom prst="rect">
            <a:avLst/>
          </a:prstGeom>
        </p:spPr>
      </p:pic>
    </p:spTree>
    <p:extLst>
      <p:ext uri="{BB962C8B-B14F-4D97-AF65-F5344CB8AC3E}">
        <p14:creationId xmlns:p14="http://schemas.microsoft.com/office/powerpoint/2010/main" val="99832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Pressure Sensor:</a:t>
            </a:r>
          </a:p>
          <a:p>
            <a:pPr marL="0" indent="0" algn="just">
              <a:buNone/>
            </a:pPr>
            <a:endParaRPr lang="en-US" sz="2400" b="1" dirty="0">
              <a:latin typeface="Cambria" panose="02040503050406030204" pitchFamily="18" charset="0"/>
              <a:ea typeface="Cambria" panose="02040503050406030204" pitchFamily="18" charset="0"/>
            </a:endParaRPr>
          </a:p>
          <a:p>
            <a:pPr marL="0" indent="0" algn="just">
              <a:buNone/>
            </a:pPr>
            <a:r>
              <a:rPr lang="en-US" sz="2000" dirty="0"/>
              <a:t>for the measurement of gas pressure.</a:t>
            </a:r>
          </a:p>
          <a:p>
            <a:pPr algn="just"/>
            <a:r>
              <a:rPr lang="en-US" sz="2000" dirty="0"/>
              <a:t> </a:t>
            </a:r>
            <a:r>
              <a:rPr lang="en-US" sz="2000" dirty="0">
                <a:latin typeface="Cambria" panose="02040503050406030204" pitchFamily="18" charset="0"/>
                <a:ea typeface="Cambria" panose="02040503050406030204" pitchFamily="18" charset="0"/>
              </a:rPr>
              <a:t>A U-shaped wire is immersed in mercury which shorts the wire resistance in proportion to the height of mercury in each column. </a:t>
            </a:r>
          </a:p>
          <a:p>
            <a:pPr algn="just"/>
            <a:r>
              <a:rPr lang="en-US" sz="2000" dirty="0">
                <a:latin typeface="Cambria" panose="02040503050406030204" pitchFamily="18" charset="0"/>
                <a:ea typeface="Cambria" panose="02040503050406030204" pitchFamily="18" charset="0"/>
              </a:rPr>
              <a:t>The resistors are connected into a Wheatstone bridge circuit that remains in balance as long as the differential pressure in the tube is zero. </a:t>
            </a:r>
          </a:p>
          <a:p>
            <a:pPr algn="just"/>
            <a:r>
              <a:rPr lang="en-US" sz="2000" dirty="0">
                <a:latin typeface="Cambria" panose="02040503050406030204" pitchFamily="18" charset="0"/>
                <a:ea typeface="Cambria" panose="02040503050406030204" pitchFamily="18" charset="0"/>
              </a:rPr>
              <a:t>Pressure is applied to one of the arms of the tube and disbalances the bridge, which results in the output signal. </a:t>
            </a:r>
          </a:p>
          <a:p>
            <a:pPr algn="just"/>
            <a:r>
              <a:rPr lang="en-US" sz="2000" dirty="0">
                <a:latin typeface="Cambria" panose="02040503050406030204" pitchFamily="18" charset="0"/>
                <a:ea typeface="Cambria" panose="02040503050406030204" pitchFamily="18" charset="0"/>
              </a:rPr>
              <a:t>The higher the pressure in the left tube, the higher the resistance of the corresponding arm and the lower the resistance of the opposite arm. The output voltage is proportional to a difference in resistances ΔR of the wire arms that are not shunted by mercury</a:t>
            </a:r>
            <a:endParaRPr lang="en-US" sz="24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6668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400" b="1" dirty="0">
                <a:latin typeface="Cambria" panose="02040503050406030204" pitchFamily="18" charset="0"/>
                <a:ea typeface="Cambria" panose="02040503050406030204" pitchFamily="18" charset="0"/>
              </a:rPr>
              <a:t>Pressure Sensor:</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b="1" dirty="0">
                <a:latin typeface="Cambria" panose="02040503050406030204" pitchFamily="18" charset="0"/>
                <a:ea typeface="Cambria" panose="02040503050406030204" pitchFamily="18" charset="0"/>
              </a:rPr>
              <a:t>for the measurement of gas pressure.</a:t>
            </a: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5974DB3-DC64-E743-CBFA-CB333DE160B1}"/>
              </a:ext>
            </a:extLst>
          </p:cNvPr>
          <p:cNvPicPr>
            <a:picLocks noChangeAspect="1"/>
          </p:cNvPicPr>
          <p:nvPr/>
        </p:nvPicPr>
        <p:blipFill>
          <a:blip r:embed="rId2"/>
          <a:stretch>
            <a:fillRect/>
          </a:stretch>
        </p:blipFill>
        <p:spPr>
          <a:xfrm>
            <a:off x="4134802" y="2739422"/>
            <a:ext cx="2886075" cy="904875"/>
          </a:xfrm>
          <a:prstGeom prst="rect">
            <a:avLst/>
          </a:prstGeom>
        </p:spPr>
      </p:pic>
    </p:spTree>
    <p:extLst>
      <p:ext uri="{BB962C8B-B14F-4D97-AF65-F5344CB8AC3E}">
        <p14:creationId xmlns:p14="http://schemas.microsoft.com/office/powerpoint/2010/main" val="21160519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3200" b="1" dirty="0">
                <a:latin typeface="Cambria" panose="02040503050406030204" pitchFamily="18" charset="0"/>
                <a:ea typeface="Cambria" panose="02040503050406030204" pitchFamily="18" charset="0"/>
              </a:rPr>
              <a:t>Pressure Sensor:</a:t>
            </a:r>
          </a:p>
          <a:p>
            <a:pPr marL="0" indent="0" algn="just">
              <a:buNone/>
            </a:pPr>
            <a:endParaRPr lang="en-US" sz="2800" b="1" dirty="0">
              <a:latin typeface="Cambria" panose="02040503050406030204" pitchFamily="18" charset="0"/>
              <a:ea typeface="Cambria" panose="02040503050406030204" pitchFamily="18" charset="0"/>
            </a:endParaRPr>
          </a:p>
          <a:p>
            <a:pPr algn="just"/>
            <a:r>
              <a:rPr lang="en-US" sz="2800" dirty="0">
                <a:latin typeface="Cambria" panose="02040503050406030204" pitchFamily="18" charset="0"/>
                <a:ea typeface="Cambria" panose="02040503050406030204" pitchFamily="18" charset="0"/>
              </a:rPr>
              <a:t>A pressure sensor is a complex sensor. More than one step of the energy conversion is required before pressure can be finally presented as an electrical signal. </a:t>
            </a:r>
          </a:p>
          <a:p>
            <a:pPr algn="just"/>
            <a:r>
              <a:rPr lang="en-US" sz="2800" dirty="0">
                <a:latin typeface="Cambria" panose="02040503050406030204" pitchFamily="18" charset="0"/>
                <a:ea typeface="Cambria" panose="02040503050406030204" pitchFamily="18" charset="0"/>
              </a:rPr>
              <a:t>The operating principle of many pressure sensors is based on the conversion of a result of the pressure exertion on a sensitive element having a defined surface area. </a:t>
            </a:r>
          </a:p>
          <a:p>
            <a:pPr algn="just"/>
            <a:r>
              <a:rPr lang="en-US" sz="2800" dirty="0">
                <a:latin typeface="Cambria" panose="02040503050406030204" pitchFamily="18" charset="0"/>
                <a:ea typeface="Cambria" panose="02040503050406030204" pitchFamily="18" charset="0"/>
              </a:rPr>
              <a:t>The element is displaced or deformed. </a:t>
            </a:r>
          </a:p>
          <a:p>
            <a:pPr algn="just"/>
            <a:r>
              <a:rPr lang="en-US" sz="2800" dirty="0">
                <a:latin typeface="Cambria" panose="02040503050406030204" pitchFamily="18" charset="0"/>
                <a:ea typeface="Cambria" panose="02040503050406030204" pitchFamily="18" charset="0"/>
              </a:rPr>
              <a:t>A pressure measurement may be reduced to a measurement of a displacement or strain, which results from the application of force.</a:t>
            </a:r>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695671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endParaRPr lang="en-US" sz="2800" b="1"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 The pressure sensor contains a deformable element whose deformation or movement is measured and converted by the displacement sensor into an electrical signal representative of the pressure value. </a:t>
            </a:r>
          </a:p>
          <a:p>
            <a:pPr algn="just"/>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In pressure sensors, this deformable or sensing element is a mechanical device that undergoes structural changes under strain caused by pressure. </a:t>
            </a:r>
          </a:p>
          <a:p>
            <a:pPr algn="just"/>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Examples bourdon tubes (C-shaped, twisted, and helical), corrugated and catenary diaphragms, capsules, bellows, barrel tubes, and other components whose shape changes under pressure.</a:t>
            </a:r>
          </a:p>
          <a:p>
            <a:pPr algn="just"/>
            <a:endParaRPr lang="en-US" sz="2400" b="1" dirty="0">
              <a:latin typeface="Cambria" panose="02040503050406030204" pitchFamily="18" charset="0"/>
              <a:ea typeface="Cambria" panose="02040503050406030204" pitchFamily="18" charset="0"/>
            </a:endParaRPr>
          </a:p>
          <a:p>
            <a:pPr algn="just"/>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24689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0737-C55C-F658-DDDB-6DD3A88F400E}"/>
              </a:ext>
            </a:extLst>
          </p:cNvPr>
          <p:cNvSpPr>
            <a:spLocks noGrp="1"/>
          </p:cNvSpPr>
          <p:nvPr>
            <p:ph type="title"/>
          </p:nvPr>
        </p:nvSpPr>
        <p:spPr>
          <a:xfrm>
            <a:off x="995680" y="91945"/>
            <a:ext cx="10058400" cy="497335"/>
          </a:xfrm>
        </p:spPr>
        <p:txBody>
          <a:bodyPr>
            <a:normAutofit fontScale="90000"/>
          </a:bodyPr>
          <a:lstStyle/>
          <a:p>
            <a:pPr algn="ctr"/>
            <a:r>
              <a:rPr lang="en-IN" sz="4400" dirty="0"/>
              <a:t>Sensors for strain, pressure and force</a:t>
            </a:r>
            <a:endParaRPr lang="en-IN" sz="4400" b="1" dirty="0">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562145C1-FC2A-84CA-CF8A-EC9D1C74E4BF}"/>
              </a:ext>
            </a:extLst>
          </p:cNvPr>
          <p:cNvSpPr>
            <a:spLocks noGrp="1"/>
          </p:cNvSpPr>
          <p:nvPr>
            <p:ph idx="1"/>
          </p:nvPr>
        </p:nvSpPr>
        <p:spPr>
          <a:xfrm>
            <a:off x="223520" y="589281"/>
            <a:ext cx="11785600" cy="6110032"/>
          </a:xfrm>
        </p:spPr>
        <p:txBody>
          <a:bodyPr>
            <a:normAutofit/>
          </a:bodyPr>
          <a:lstStyle/>
          <a:p>
            <a:pPr marL="0" indent="0" algn="just">
              <a:buNone/>
            </a:pPr>
            <a:r>
              <a:rPr lang="en-US" sz="2800" b="1" dirty="0">
                <a:latin typeface="Cambria" panose="02040503050406030204" pitchFamily="18" charset="0"/>
                <a:ea typeface="Cambria" panose="02040503050406030204" pitchFamily="18" charset="0"/>
              </a:rPr>
              <a:t>Bellow,  Membrane and thin plate:</a:t>
            </a: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endParaRPr lang="en-US" sz="2800" b="1" dirty="0">
              <a:latin typeface="Cambria" panose="02040503050406030204" pitchFamily="18" charset="0"/>
              <a:ea typeface="Cambria" panose="02040503050406030204" pitchFamily="18" charset="0"/>
            </a:endParaRPr>
          </a:p>
          <a:p>
            <a:pPr marL="0" indent="0" algn="just">
              <a:buNone/>
            </a:pPr>
            <a:r>
              <a:rPr lang="en-US" sz="2800" b="1" dirty="0">
                <a:latin typeface="Cambria" panose="02040503050406030204" pitchFamily="18" charset="0"/>
                <a:ea typeface="Cambria" panose="02040503050406030204" pitchFamily="18" charset="0"/>
              </a:rPr>
              <a:t>Bellow Pressure sensor</a:t>
            </a:r>
          </a:p>
          <a:p>
            <a:pPr marL="0" indent="0" algn="just">
              <a:buNone/>
            </a:pPr>
            <a:endParaRPr lang="en-US" sz="28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52E22DDD-21FE-9AE7-4E98-D9EF3624FADB}"/>
              </a:ext>
            </a:extLst>
          </p:cNvPr>
          <p:cNvPicPr>
            <a:picLocks noChangeAspect="1"/>
          </p:cNvPicPr>
          <p:nvPr/>
        </p:nvPicPr>
        <p:blipFill>
          <a:blip r:embed="rId2"/>
          <a:stretch>
            <a:fillRect/>
          </a:stretch>
        </p:blipFill>
        <p:spPr>
          <a:xfrm>
            <a:off x="437597" y="3046094"/>
            <a:ext cx="5658403" cy="3131185"/>
          </a:xfrm>
          <a:prstGeom prst="rect">
            <a:avLst/>
          </a:prstGeom>
        </p:spPr>
      </p:pic>
      <p:pic>
        <p:nvPicPr>
          <p:cNvPr id="1026" name="Picture 2" descr="Bellows Working Principle Animation">
            <a:extLst>
              <a:ext uri="{FF2B5EF4-FFF2-40B4-BE49-F238E27FC236}">
                <a16:creationId xmlns:a16="http://schemas.microsoft.com/office/drawing/2014/main" id="{A2C93E86-EAAD-27B7-FCD1-76F336F72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973" y="2485390"/>
            <a:ext cx="36099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721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6779</TotalTime>
  <Words>10652</Words>
  <Application>Microsoft Office PowerPoint</Application>
  <PresentationFormat>Widescreen</PresentationFormat>
  <Paragraphs>1626</Paragraphs>
  <Slides>169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169</vt:i4>
      </vt:variant>
    </vt:vector>
  </HeadingPairs>
  <TitlesOfParts>
    <vt:vector size="181" baseType="lpstr">
      <vt:lpstr>-apple-system</vt:lpstr>
      <vt:lpstr>Arial</vt:lpstr>
      <vt:lpstr>Calibri</vt:lpstr>
      <vt:lpstr>Cambria</vt:lpstr>
      <vt:lpstr>Cambria Math</vt:lpstr>
      <vt:lpstr>Open Sans</vt:lpstr>
      <vt:lpstr>PT Serif</vt:lpstr>
      <vt:lpstr>Rockwell</vt:lpstr>
      <vt:lpstr>Rockwell Condensed</vt:lpstr>
      <vt:lpstr>Times New Roman</vt:lpstr>
      <vt:lpstr>Wingdings</vt:lpstr>
      <vt:lpstr>Wood Type</vt:lpstr>
      <vt:lpstr>Sensors for IoT</vt:lpstr>
      <vt:lpstr>Physical Principles of Sensing</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Electric Charges, Fields, and Potentials</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Capacitance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Resistance</vt:lpstr>
      <vt:lpstr>  Piezoelectric Effect</vt:lpstr>
      <vt:lpstr>  Piezoelectric Effect</vt:lpstr>
      <vt:lpstr>  Piezoelectric Effect</vt:lpstr>
      <vt:lpstr>Piezoelectric Effect</vt:lpstr>
      <vt:lpstr>  Piezoelectric Effect</vt:lpstr>
      <vt:lpstr>  Piezoelectric Effect</vt:lpstr>
      <vt:lpstr>  Piezoelectric Effect</vt:lpstr>
      <vt:lpstr>  Piezoelectric Effect</vt:lpstr>
      <vt:lpstr>Hall effect</vt:lpstr>
      <vt:lpstr>Hall effect</vt:lpstr>
      <vt:lpstr>Hall effect</vt:lpstr>
      <vt:lpstr>Hall effect</vt:lpstr>
      <vt:lpstr>Hall effect</vt:lpstr>
      <vt:lpstr>Hall effect</vt:lpstr>
      <vt:lpstr>Hall effect</vt:lpstr>
      <vt:lpstr>Hall effect</vt:lpstr>
      <vt:lpstr>Hall effect Sensor</vt:lpstr>
      <vt:lpstr>Hall effect Sensor</vt:lpstr>
      <vt:lpstr>Hall effect Sensor Examples</vt:lpstr>
      <vt:lpstr>Hall effect Sensor Examples</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Sensors for strain, pressure and force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Presence, Displacement, and Leve</vt:lpstr>
      <vt:lpstr>Thickness and Level Sensors</vt:lpstr>
      <vt:lpstr>Thickness and Level Sensors</vt:lpstr>
      <vt:lpstr>Thickness and Level Sensors</vt:lpstr>
      <vt:lpstr>Thickness and Level Sensors</vt:lpstr>
      <vt:lpstr>Thickness and Level Sensors</vt:lpstr>
      <vt:lpstr>Thickness and Level Sensors</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Velocity and Acceleration</vt:lpstr>
      <vt:lpstr>Temperature Sensor</vt:lpstr>
      <vt:lpstr>Temperature Sensor</vt:lpstr>
      <vt:lpstr>Temperature Sensor</vt:lpstr>
      <vt:lpstr>Temperature Sensor</vt:lpstr>
      <vt:lpstr>Temperature Sensor</vt:lpstr>
      <vt:lpstr>Temperature Sensor</vt:lpstr>
      <vt:lpstr>Temperature Sensor</vt:lpstr>
      <vt:lpstr>Temperature Sensor</vt:lpstr>
      <vt:lpstr>Temperature Sensor</vt:lpstr>
      <vt:lpstr>Temperature Sensor</vt:lpstr>
      <vt:lpstr>Temperature Sensor</vt:lpstr>
      <vt:lpstr>Temperature Sensor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for IoT</dc:title>
  <dc:creator>sunanda ambulker</dc:creator>
  <cp:lastModifiedBy>sunanda ambulker</cp:lastModifiedBy>
  <cp:revision>250</cp:revision>
  <dcterms:created xsi:type="dcterms:W3CDTF">2023-08-14T04:56:14Z</dcterms:created>
  <dcterms:modified xsi:type="dcterms:W3CDTF">2023-11-10T06:09:08Z</dcterms:modified>
</cp:coreProperties>
</file>